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4"/>
  </p:notesMasterIdLst>
  <p:handoutMasterIdLst>
    <p:handoutMasterId r:id="rId35"/>
  </p:handoutMasterIdLst>
  <p:sldIdLst>
    <p:sldId id="456" r:id="rId3"/>
    <p:sldId id="455" r:id="rId4"/>
    <p:sldId id="401" r:id="rId5"/>
    <p:sldId id="415" r:id="rId6"/>
    <p:sldId id="427" r:id="rId7"/>
    <p:sldId id="304" r:id="rId8"/>
    <p:sldId id="426" r:id="rId9"/>
    <p:sldId id="418" r:id="rId10"/>
    <p:sldId id="419" r:id="rId11"/>
    <p:sldId id="430" r:id="rId12"/>
    <p:sldId id="432" r:id="rId13"/>
    <p:sldId id="431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3" r:id="rId22"/>
    <p:sldId id="444" r:id="rId23"/>
    <p:sldId id="441" r:id="rId24"/>
    <p:sldId id="446" r:id="rId25"/>
    <p:sldId id="445" r:id="rId26"/>
    <p:sldId id="449" r:id="rId27"/>
    <p:sldId id="450" r:id="rId28"/>
    <p:sldId id="452" r:id="rId29"/>
    <p:sldId id="447" r:id="rId30"/>
    <p:sldId id="453" r:id="rId31"/>
    <p:sldId id="416" r:id="rId32"/>
    <p:sldId id="414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72727D"/>
    <a:srgbClr val="E1E6DB"/>
    <a:srgbClr val="E1D2DB"/>
    <a:srgbClr val="383C48"/>
    <a:srgbClr val="525762"/>
    <a:srgbClr val="233040"/>
    <a:srgbClr val="FC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21" autoAdjust="0"/>
    <p:restoredTop sz="99226" autoAdjust="0"/>
  </p:normalViewPr>
  <p:slideViewPr>
    <p:cSldViewPr>
      <p:cViewPr>
        <p:scale>
          <a:sx n="99" d="100"/>
          <a:sy n="99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2281F-B141-425F-90B1-CD0C7BC1DC2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1B311-F414-477A-A17F-C1616DBF86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933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11C12-EDC1-46A0-8223-CF33C8420913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7A6A-258B-43C1-B50B-9EEBB4F2F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4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DEC61-E78E-4C4A-BA38-8F2AADC967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7A6A-258B-43C1-B50B-9EEBB4F2F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24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platforms are not the same.  They are very different.  You want to integrate them as much as possible.</a:t>
            </a:r>
          </a:p>
          <a:p>
            <a:endParaRPr lang="en-US" baseline="0" dirty="0" smtClean="0"/>
          </a:p>
          <a:p>
            <a:r>
              <a:rPr lang="en-US" altLang="zh-CN" dirty="0" smtClean="0">
                <a:effectLst/>
              </a:rPr>
              <a:t>1.Structured</a:t>
            </a:r>
          </a:p>
          <a:p>
            <a:r>
              <a:rPr lang="en-US" altLang="zh-CN" dirty="0" smtClean="0">
                <a:effectLst/>
              </a:rPr>
              <a:t>Structured data is typically the type of data we work with. Essentially structured data is comprised of a series of observations that share the same variables.</a:t>
            </a:r>
          </a:p>
          <a:p>
            <a:r>
              <a:rPr lang="en-US" altLang="zh-CN" dirty="0" smtClean="0">
                <a:effectLst/>
              </a:rPr>
              <a:t>A table with rows and numeric columns is a traditional example. Databases are very good at storing and processing data stored in this format.</a:t>
            </a:r>
          </a:p>
          <a:p>
            <a:endParaRPr lang="en-US" altLang="zh-CN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Data often has to be transformed before it can be classified structured. There is a cost for this transformation and this process typically requires before-hand knowledge as to what exactly must be extracted and how it is to be extracted.</a:t>
            </a: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2.Semi-Structured</a:t>
            </a:r>
          </a:p>
          <a:p>
            <a:endParaRPr lang="en-US" altLang="zh-CN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Semi-structured data shares characteristics of both structured and unstructured data. It is typically organized into observations with some variables represented in a structured format while others coexist in a less rigid format.</a:t>
            </a: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Semi-structured representation is used to:</a:t>
            </a:r>
          </a:p>
          <a:p>
            <a:r>
              <a:rPr lang="en-US" altLang="zh-CN" dirty="0" smtClean="0">
                <a:effectLst/>
              </a:rPr>
              <a:t>Facilitate frequent change or high variability of an observation's variables</a:t>
            </a:r>
          </a:p>
          <a:p>
            <a:r>
              <a:rPr lang="en-US" altLang="zh-CN" dirty="0" smtClean="0">
                <a:effectLst/>
              </a:rPr>
              <a:t>Reduce the effort and cost of transformation by leaving some data in an unstructured format</a:t>
            </a:r>
          </a:p>
          <a:p>
            <a:r>
              <a:rPr lang="en-US" altLang="zh-CN" dirty="0" smtClean="0">
                <a:effectLst/>
              </a:rPr>
              <a:t>Retain the performance and usability aspects of having core variables in a structural format</a:t>
            </a: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3.Unstructured</a:t>
            </a: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A generalization of unstructured data is that its data is not usable without transformation.</a:t>
            </a:r>
          </a:p>
          <a:p>
            <a:r>
              <a:rPr lang="en-US" altLang="zh-CN" dirty="0" smtClean="0">
                <a:effectLst/>
              </a:rPr>
              <a:t>Transformation is typically required to group its data into observations and extract the necessary variables to facilitate further analysis or processing.</a:t>
            </a:r>
          </a:p>
          <a:p>
            <a:r>
              <a:rPr lang="en-US" altLang="zh-CN" dirty="0" smtClean="0">
                <a:effectLst/>
              </a:rPr>
              <a:t>Unstructured data requires the least effort to store but the most effort to use.</a:t>
            </a:r>
          </a:p>
          <a:p>
            <a:endParaRPr lang="en-US" altLang="zh-CN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Hadoop systems the preferred platforms for this type of data.</a:t>
            </a:r>
          </a:p>
          <a:p>
            <a:endParaRPr lang="en-US" altLang="zh-CN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9922-BFC4-F440-9CAE-4E193189EBB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7A6A-258B-43C1-B50B-9EEBB4F2FB3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9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Sets stage for what I am going to talk about</a:t>
            </a:r>
          </a:p>
          <a:p>
            <a:r>
              <a:rPr lang="en-US" baseline="0" dirty="0" smtClean="0"/>
              <a:t>Used to be easy, static pages, 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Today it is harder – everything is Highly dynamic environment web-page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Everything on site is analytically</a:t>
            </a:r>
            <a:r>
              <a:rPr lang="en-US" baseline="0" dirty="0" smtClean="0"/>
              <a:t> optimized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Merchandizing, Searching, Anchor experimentation here to drive evolution of website, we test/measure/decide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Agility, fast, can’t wait 4 months to deliver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9922-BFC4-F440-9CAE-4E193189EB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Iphone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apps – there are multiple apps, fashion, buyer,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seller, motors.  For android, etc., not just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iphone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BD0C4-DF65-43D0-990D-DFBFBDB98C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7A6A-258B-43C1-B50B-9EEBB4F2F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59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platforms are not the same.  They are very different.  You want to integrate them as much as possible.</a:t>
            </a:r>
          </a:p>
          <a:p>
            <a:endParaRPr lang="en-US" baseline="0" dirty="0" smtClean="0"/>
          </a:p>
          <a:p>
            <a:r>
              <a:rPr lang="en-US" altLang="zh-CN" dirty="0" smtClean="0">
                <a:effectLst/>
              </a:rPr>
              <a:t>1.Structured</a:t>
            </a:r>
          </a:p>
          <a:p>
            <a:r>
              <a:rPr lang="en-US" altLang="zh-CN" dirty="0" smtClean="0">
                <a:effectLst/>
              </a:rPr>
              <a:t>Structured data is typically the type of data we work with. Essentially structured data is comprised of a series of observations that share the same variables.</a:t>
            </a:r>
          </a:p>
          <a:p>
            <a:r>
              <a:rPr lang="en-US" altLang="zh-CN" dirty="0" smtClean="0">
                <a:effectLst/>
              </a:rPr>
              <a:t>A table with rows and numeric columns is a traditional example. Databases are very good at storing and processing data stored in this format.</a:t>
            </a:r>
          </a:p>
          <a:p>
            <a:endParaRPr lang="en-US" altLang="zh-CN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Data often has to be transformed before it can be classified structured. There is a cost for this transformation and this process typically requires before-hand knowledge as to what exactly must be extracted and how it is to be extracted.</a:t>
            </a: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2.Semi-Structured</a:t>
            </a:r>
          </a:p>
          <a:p>
            <a:endParaRPr lang="en-US" altLang="zh-CN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Semi-structured data shares characteristics of both structured and unstructured data. It is typically organized into observations with some variables represented in a structured format while others coexist in a less rigid format.</a:t>
            </a: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Semi-structured representation is used to:</a:t>
            </a:r>
          </a:p>
          <a:p>
            <a:r>
              <a:rPr lang="en-US" altLang="zh-CN" dirty="0" smtClean="0">
                <a:effectLst/>
              </a:rPr>
              <a:t>Facilitate frequent change or high variability of an observation's variables</a:t>
            </a:r>
          </a:p>
          <a:p>
            <a:r>
              <a:rPr lang="en-US" altLang="zh-CN" dirty="0" smtClean="0">
                <a:effectLst/>
              </a:rPr>
              <a:t>Reduce the effort and cost of transformation by leaving some data in an unstructured format</a:t>
            </a:r>
          </a:p>
          <a:p>
            <a:r>
              <a:rPr lang="en-US" altLang="zh-CN" dirty="0" smtClean="0">
                <a:effectLst/>
              </a:rPr>
              <a:t>Retain the performance and usability aspects of having core variables in a structural format</a:t>
            </a: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3.Unstructured</a:t>
            </a:r>
          </a:p>
          <a:p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A generalization of unstructured data is that its data is not usable without transformation.</a:t>
            </a:r>
          </a:p>
          <a:p>
            <a:r>
              <a:rPr lang="en-US" altLang="zh-CN" dirty="0" smtClean="0">
                <a:effectLst/>
              </a:rPr>
              <a:t>Transformation is typically required to group its data into observations and extract the necessary variables to facilitate further analysis or processing.</a:t>
            </a:r>
          </a:p>
          <a:p>
            <a:r>
              <a:rPr lang="en-US" altLang="zh-CN" dirty="0" smtClean="0">
                <a:effectLst/>
              </a:rPr>
              <a:t>Unstructured data requires the least effort to store but the most effort to use.</a:t>
            </a:r>
          </a:p>
          <a:p>
            <a:endParaRPr lang="en-US" altLang="zh-CN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Hadoop systems the preferred platforms for this type of data.</a:t>
            </a:r>
          </a:p>
          <a:p>
            <a:endParaRPr lang="en-US" altLang="zh-CN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9922-BFC4-F440-9CAE-4E193189EB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AE06-2141-4B1D-8BD4-533B8FF2093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8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bay_logo_on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768" y="1737360"/>
            <a:ext cx="2441448" cy="90791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" y="5083402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rgbClr val="796E65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263" y="4704758"/>
            <a:ext cx="5492976" cy="298382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>
                <a:solidFill>
                  <a:srgbClr val="796E65"/>
                </a:solidFill>
                <a:latin typeface="Arial"/>
                <a:ea typeface="+mn-ea"/>
                <a:cs typeface="Arial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ay_logo_on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768" y="1737360"/>
            <a:ext cx="2441448" cy="907919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47472" y="4160520"/>
            <a:ext cx="54864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151118" y="4160520"/>
            <a:ext cx="265176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91590"/>
            <a:ext cx="5486400" cy="1478005"/>
          </a:xfrm>
        </p:spPr>
        <p:txBody>
          <a:bodyPr>
            <a:normAutofit/>
          </a:bodyPr>
          <a:lstStyle>
            <a:lvl1pPr>
              <a:lnSpc>
                <a:spcPts val="3900"/>
              </a:lnSpc>
              <a:defRPr sz="3900"/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" y="3357962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rgbClr val="796E65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263" y="2979318"/>
            <a:ext cx="5492976" cy="29838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0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ay_logo_on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768" y="1019154"/>
            <a:ext cx="2441448" cy="90791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3017030"/>
            <a:ext cx="5486400" cy="1478005"/>
          </a:xfrm>
        </p:spPr>
        <p:txBody>
          <a:bodyPr>
            <a:normAutofit/>
          </a:bodyPr>
          <a:lstStyle>
            <a:lvl1pPr>
              <a:lnSpc>
                <a:spcPts val="3900"/>
              </a:lnSpc>
              <a:defRPr sz="3900"/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" y="5083402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rgbClr val="796E65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263" y="4704758"/>
            <a:ext cx="5492976" cy="29838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2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796E65"/>
                </a:solidFill>
              </a:rPr>
              <a:t>PRESENTATION TITLE GOES HERE</a:t>
            </a:r>
            <a:endParaRPr>
              <a:solidFill>
                <a:srgbClr val="796E6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>
                <a:solidFill>
                  <a:srgbClr val="796E65"/>
                </a:solidFill>
              </a:rPr>
              <a:pPr/>
              <a:t>‹#›</a:t>
            </a:fld>
            <a:endParaRPr lang="en-US" dirty="0">
              <a:solidFill>
                <a:srgbClr val="796E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72" y="1384300"/>
            <a:ext cx="4148328" cy="47418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152900" cy="47418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796E65"/>
                </a:solidFill>
              </a:rPr>
              <a:t>PRESENTATION TITLE GOES HERE</a:t>
            </a:r>
            <a:endParaRPr>
              <a:solidFill>
                <a:srgbClr val="796E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>
                <a:solidFill>
                  <a:srgbClr val="796E65"/>
                </a:solidFill>
              </a:rPr>
              <a:pPr/>
              <a:t>‹#›</a:t>
            </a:fld>
            <a:endParaRPr lang="en-US" dirty="0">
              <a:solidFill>
                <a:srgbClr val="796E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4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457200"/>
            <a:ext cx="8453628" cy="927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72" y="1384300"/>
            <a:ext cx="4148328" cy="47418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9544" y="1384301"/>
            <a:ext cx="2029352" cy="2027068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6771748" y="1384301"/>
            <a:ext cx="2029352" cy="2027068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5"/>
          </p:nvPr>
        </p:nvSpPr>
        <p:spPr>
          <a:xfrm>
            <a:off x="4649544" y="3508607"/>
            <a:ext cx="2029352" cy="2027068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6"/>
          </p:nvPr>
        </p:nvSpPr>
        <p:spPr>
          <a:xfrm>
            <a:off x="6771748" y="3508607"/>
            <a:ext cx="2029352" cy="2027068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smtClean="0">
                <a:solidFill>
                  <a:srgbClr val="796E65"/>
                </a:solidFill>
              </a:rPr>
              <a:t>PRESENTATION TITLE GOES HERE</a:t>
            </a:r>
            <a:endParaRPr>
              <a:solidFill>
                <a:srgbClr val="796E6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55D29A-3A2E-D146-9F2C-610F4815AF2E}" type="slidenum">
              <a:rPr lang="en-US" smtClean="0">
                <a:solidFill>
                  <a:srgbClr val="796E65"/>
                </a:solidFill>
              </a:rPr>
              <a:pPr/>
              <a:t>‹#›</a:t>
            </a:fld>
            <a:endParaRPr lang="en-US" dirty="0">
              <a:solidFill>
                <a:srgbClr val="796E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2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34" y="1384301"/>
            <a:ext cx="5589966" cy="109635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11134" y="2588440"/>
            <a:ext cx="5589966" cy="109635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211134" y="3792579"/>
            <a:ext cx="5589966" cy="109635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211134" y="4996719"/>
            <a:ext cx="5589966" cy="109635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48750" y="1384301"/>
            <a:ext cx="2763681" cy="10963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8750" y="2588440"/>
            <a:ext cx="2763681" cy="10963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48750" y="3792579"/>
            <a:ext cx="2763681" cy="10963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48750" y="4996719"/>
            <a:ext cx="2763681" cy="10963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>
                <a:solidFill>
                  <a:srgbClr val="796E65"/>
                </a:solidFill>
              </a:rPr>
              <a:t>PRESENTATION TITLE GOES HERE</a:t>
            </a:r>
            <a:endParaRPr>
              <a:solidFill>
                <a:srgbClr val="796E6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F55D29A-3A2E-D146-9F2C-610F4815AF2E}" type="slidenum">
              <a:rPr lang="en-US" smtClean="0">
                <a:solidFill>
                  <a:srgbClr val="796E65"/>
                </a:solidFill>
              </a:rPr>
              <a:pPr/>
              <a:t>‹#›</a:t>
            </a:fld>
            <a:endParaRPr lang="en-US" dirty="0">
              <a:solidFill>
                <a:srgbClr val="796E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5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085850"/>
            <a:ext cx="6123178" cy="1428750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2514601"/>
            <a:ext cx="6123178" cy="12636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rgbClr val="796E6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ebay_logo_on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23" y="6336900"/>
            <a:ext cx="926053" cy="3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1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796E65"/>
                </a:solidFill>
              </a:rPr>
              <a:t>PRESENTATION TITLE GOES HERE</a:t>
            </a:r>
            <a:endParaRPr>
              <a:solidFill>
                <a:srgbClr val="796E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>
                <a:solidFill>
                  <a:srgbClr val="796E65"/>
                </a:solidFill>
              </a:rPr>
              <a:pPr/>
              <a:t>‹#›</a:t>
            </a:fld>
            <a:endParaRPr lang="en-US" dirty="0">
              <a:solidFill>
                <a:srgbClr val="796E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5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796E65"/>
                </a:solidFill>
              </a:rPr>
              <a:t>PRESENTATION TITLE GOES HERE</a:t>
            </a:r>
            <a:endParaRPr>
              <a:solidFill>
                <a:srgbClr val="796E6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>
                <a:solidFill>
                  <a:srgbClr val="796E65"/>
                </a:solidFill>
              </a:rPr>
              <a:pPr/>
              <a:t>‹#›</a:t>
            </a:fld>
            <a:endParaRPr lang="en-US" dirty="0">
              <a:solidFill>
                <a:srgbClr val="796E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085850"/>
            <a:ext cx="6123178" cy="1428750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2514601"/>
            <a:ext cx="6123178" cy="12636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ebay_logo_o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6336792"/>
            <a:ext cx="93437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1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 algn="ctr">
              <a:defRPr sz="800">
                <a:solidFill>
                  <a:srgbClr val="7F7F7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1981200" cy="251460"/>
          </a:xfrm>
        </p:spPr>
        <p:txBody>
          <a:bodyPr anchor="b"/>
          <a:lstStyle>
            <a:lvl1pPr algn="r">
              <a:defRPr sz="10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534400" cy="5334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lvl1pPr>
            <a:lvl2pPr marL="576263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Cambria" pitchFamily="18" charset="0"/>
              <a:buChar char="―"/>
              <a:tabLst/>
              <a:defRPr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262063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lvl4pPr>
            <a:lvl5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70000"/>
              <a:buFont typeface="Wingdings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ln w="3175">
            <a:noFill/>
          </a:ln>
        </p:spPr>
        <p:txBody>
          <a:bodyPr anchor="b"/>
          <a:lstStyle/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09800" cy="238760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41648" cy="5334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lvl1pPr>
            <a:lvl2pPr marL="576263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Cambria" pitchFamily="18" charset="0"/>
              <a:buChar char="―"/>
              <a:tabLst/>
              <a:defRPr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262063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lvl4pPr>
            <a:lvl5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70000"/>
              <a:buFont typeface="Wingdings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066800"/>
            <a:ext cx="4130802" cy="5334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lvl1pPr>
            <a:lvl2pPr marL="576263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Cambria" pitchFamily="18" charset="0"/>
              <a:buChar char="―"/>
              <a:tabLst/>
              <a:defRPr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262063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lvl4pPr>
            <a:lvl5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70000"/>
              <a:buFont typeface="Wingdings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2819400" y="6477000"/>
            <a:ext cx="3505200" cy="245110"/>
          </a:xfrm>
          <a:prstGeom prst="rect">
            <a:avLst/>
          </a:prstGeom>
        </p:spPr>
        <p:txBody>
          <a:bodyPr vert="horz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eBay Inc. Confidential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77200" cy="6096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41925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19429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2209800" cy="228600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04860" y="1752600"/>
            <a:ext cx="4190940" cy="4572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lvl1pPr>
            <a:lvl2pPr marL="576263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Cambria" pitchFamily="18" charset="0"/>
              <a:buChar char="―"/>
              <a:tabLst/>
              <a:defRPr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262063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lvl4pPr>
            <a:lvl5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70000"/>
              <a:buFont typeface="Wingdings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743075"/>
            <a:ext cx="4191000" cy="4572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lvl1pPr>
            <a:lvl2pPr marL="576263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Cambria" pitchFamily="18" charset="0"/>
              <a:buChar char="―"/>
              <a:tabLst/>
              <a:defRPr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262063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lvl4pPr>
            <a:lvl5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70000"/>
              <a:buFont typeface="Wingdings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898648" y="6477000"/>
            <a:ext cx="3505200" cy="245110"/>
          </a:xfrm>
          <a:prstGeom prst="rect">
            <a:avLst/>
          </a:prstGeom>
        </p:spPr>
        <p:txBody>
          <a:bodyPr vert="horz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04800" y="6553200"/>
            <a:ext cx="797895" cy="127000"/>
            <a:chOff x="6871272" y="4547870"/>
            <a:chExt cx="797895" cy="127000"/>
          </a:xfrm>
        </p:grpSpPr>
        <p:sp>
          <p:nvSpPr>
            <p:cNvPr id="3" name="Rectangle 22"/>
            <p:cNvSpPr>
              <a:spLocks noChangeArrowheads="1"/>
            </p:cNvSpPr>
            <p:nvPr userDrawn="1"/>
          </p:nvSpPr>
          <p:spPr bwMode="auto">
            <a:xfrm flipH="1">
              <a:off x="7484122" y="4547870"/>
              <a:ext cx="185045" cy="127000"/>
            </a:xfrm>
            <a:prstGeom prst="rect">
              <a:avLst/>
            </a:prstGeom>
            <a:solidFill>
              <a:srgbClr val="99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4" name="Rectangle 22"/>
            <p:cNvSpPr>
              <a:spLocks noChangeArrowheads="1"/>
            </p:cNvSpPr>
            <p:nvPr userDrawn="1"/>
          </p:nvSpPr>
          <p:spPr bwMode="auto">
            <a:xfrm flipH="1">
              <a:off x="6871272" y="4547870"/>
              <a:ext cx="185045" cy="12700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 userDrawn="1"/>
          </p:nvSpPr>
          <p:spPr bwMode="auto">
            <a:xfrm flipH="1">
              <a:off x="7077456" y="4547870"/>
              <a:ext cx="185045" cy="12700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6" name="Rectangle 22"/>
            <p:cNvSpPr>
              <a:spLocks noChangeArrowheads="1"/>
            </p:cNvSpPr>
            <p:nvPr userDrawn="1"/>
          </p:nvSpPr>
          <p:spPr bwMode="auto">
            <a:xfrm flipH="1">
              <a:off x="7280789" y="4547870"/>
              <a:ext cx="185045" cy="127000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77000"/>
            <a:ext cx="3505200" cy="245110"/>
          </a:xfrm>
        </p:spPr>
        <p:txBody>
          <a:bodyPr anchor="b"/>
          <a:lstStyle>
            <a:lvl1pPr algn="ctr">
              <a:defRPr sz="800">
                <a:solidFill>
                  <a:srgbClr val="7F7F7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1981200" cy="251460"/>
          </a:xfrm>
        </p:spPr>
        <p:txBody>
          <a:bodyPr anchor="b"/>
          <a:lstStyle>
            <a:lvl1pPr algn="r">
              <a:defRPr sz="10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4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24" y="6236208"/>
            <a:ext cx="954983" cy="716237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 userDrawn="1"/>
        </p:nvSpPr>
        <p:spPr>
          <a:xfrm>
            <a:off x="234104" y="238107"/>
            <a:ext cx="8686800" cy="762000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100000">
                <a:srgbClr val="53545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6172708"/>
            <a:ext cx="2819400" cy="228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eBay Inc. Confidential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338343"/>
            <a:ext cx="8369299" cy="53339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001" y="1143000"/>
            <a:ext cx="8369299" cy="4750308"/>
          </a:xfrm>
        </p:spPr>
        <p:txBody>
          <a:bodyPr/>
          <a:lstStyle>
            <a:lvl1pPr algn="l"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Helvetica" pitchFamily="34" charset="0"/>
                <a:cs typeface="Helvetica" pitchFamily="34" charset="0"/>
              </a:defRPr>
            </a:lvl4pPr>
            <a:lvl5pPr>
              <a:defRPr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91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025" y="6119813"/>
            <a:ext cx="70548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5DAA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  <a:endParaRPr lang="en-US" sz="2400" dirty="0">
              <a:solidFill>
                <a:srgbClr val="005DAA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F2A1BD1-06DD-F04B-8D1E-A52148391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8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4016375"/>
            <a:ext cx="5257800" cy="17748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18770"/>
      </p:ext>
    </p:extLst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156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9400"/>
            <a:ext cx="8229600" cy="635000"/>
          </a:xfrm>
          <a:prstGeom prst="rect">
            <a:avLst/>
          </a:prstGeom>
          <a:noFill/>
          <a:ln w="3175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477000"/>
            <a:ext cx="3505200" cy="245110"/>
          </a:xfrm>
          <a:prstGeom prst="rect">
            <a:avLst/>
          </a:prstGeom>
        </p:spPr>
        <p:txBody>
          <a:bodyPr vert="horz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9400" y="6477000"/>
            <a:ext cx="2209800" cy="24511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bay_logo_onl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23" y="6336900"/>
            <a:ext cx="926053" cy="3443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47472" y="6172200"/>
            <a:ext cx="8453628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1" r:id="rId6"/>
    <p:sldLayoutId id="2147483674" r:id="rId7"/>
    <p:sldLayoutId id="2147483675" r:id="rId8"/>
    <p:sldLayoutId id="2147483676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99"/>
        </a:buClr>
        <a:buSzPct val="100000"/>
        <a:buFont typeface="Arial" pitchFamily="34" charset="0"/>
        <a:buChar char="•"/>
        <a:tabLst/>
        <a:defRPr kumimoji="0" sz="2400" kern="1200">
          <a:solidFill>
            <a:srgbClr val="000099"/>
          </a:solidFill>
          <a:latin typeface="Cambria" pitchFamily="18" charset="0"/>
          <a:ea typeface="+mn-ea"/>
          <a:cs typeface="+mn-cs"/>
        </a:defRPr>
      </a:lvl1pPr>
      <a:lvl2pPr marL="457200" marR="0" indent="-4572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prstClr val="black">
            <a:lumMod val="50000"/>
            <a:lumOff val="50000"/>
          </a:prstClr>
        </a:buClr>
        <a:buSzPct val="100000"/>
        <a:buFont typeface="Cambria" pitchFamily="18" charset="0"/>
        <a:buChar char="―"/>
        <a:tabLst/>
        <a:defRPr kumimoji="0" sz="2000" kern="1200" baseline="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2pPr>
      <a:lvl3pPr marL="457200" marR="0" indent="-4572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8000"/>
        </a:buClr>
        <a:buSzPct val="100000"/>
        <a:buFont typeface="Wingdings" pitchFamily="2" charset="2"/>
        <a:buChar char="§"/>
        <a:tabLst/>
        <a:defRPr kumimoji="0" sz="1600" kern="1200" baseline="0">
          <a:solidFill>
            <a:srgbClr val="0070C0"/>
          </a:solidFill>
          <a:latin typeface="Cambria" pitchFamily="18" charset="0"/>
          <a:ea typeface="+mn-ea"/>
          <a:cs typeface="+mn-cs"/>
        </a:defRPr>
      </a:lvl3pPr>
      <a:lvl4pPr marL="457200" marR="0" indent="-4572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 pitchFamily="34" charset="0"/>
        <a:buChar char="•"/>
        <a:tabLst/>
        <a:defRPr kumimoji="0" sz="1200" kern="1200">
          <a:solidFill>
            <a:srgbClr val="00B050"/>
          </a:solidFill>
          <a:latin typeface="Cambria" pitchFamily="18" charset="0"/>
          <a:ea typeface="+mn-ea"/>
          <a:cs typeface="+mn-cs"/>
        </a:defRPr>
      </a:lvl4pPr>
      <a:lvl5pPr marL="457200" marR="0" indent="-4572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7F7F7F"/>
        </a:buClr>
        <a:buSzPct val="70000"/>
        <a:buFont typeface="Wingdings"/>
        <a:buNone/>
        <a:tabLst/>
        <a:defRPr kumimoji="0" sz="1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457200"/>
            <a:ext cx="8453628" cy="927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384300"/>
            <a:ext cx="8453628" cy="47418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ebay_logo_onl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23" y="6336900"/>
            <a:ext cx="926053" cy="34437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47472" y="6172200"/>
            <a:ext cx="8453628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6918" y="6381394"/>
            <a:ext cx="364181" cy="25019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FF55D29A-3A2E-D146-9F2C-610F4815AF2E}" type="slidenum">
              <a:rPr lang="en-US" smtClean="0">
                <a:solidFill>
                  <a:srgbClr val="796E65"/>
                </a:solidFill>
              </a:rPr>
              <a:pPr defTabSz="457200"/>
              <a:t>‹#›</a:t>
            </a:fld>
            <a:endParaRPr lang="en-US" dirty="0">
              <a:solidFill>
                <a:srgbClr val="796E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5172" y="6376187"/>
            <a:ext cx="3346704" cy="255397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1100" dirty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smtClean="0">
                <a:solidFill>
                  <a:srgbClr val="796E65"/>
                </a:solidFill>
              </a:rPr>
              <a:t>PRESENTATION TITLE GOES HERE</a:t>
            </a:r>
            <a:endParaRPr>
              <a:solidFill>
                <a:srgbClr val="796E65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36918" y="6496460"/>
            <a:ext cx="0" cy="13512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114300" indent="-1143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96E65"/>
          </a:solidFill>
          <a:latin typeface="Arial"/>
          <a:ea typeface="+mn-ea"/>
          <a:cs typeface="Arial"/>
        </a:defRPr>
      </a:lvl1pPr>
      <a:lvl2pPr marL="342900" indent="-1714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796E65"/>
          </a:solidFill>
          <a:latin typeface="Arial"/>
          <a:ea typeface="+mn-ea"/>
          <a:cs typeface="Arial"/>
        </a:defRPr>
      </a:lvl2pPr>
      <a:lvl3pPr marL="457200" indent="-1143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96E65"/>
          </a:solidFill>
          <a:latin typeface="Arial"/>
          <a:ea typeface="+mn-ea"/>
          <a:cs typeface="Arial"/>
        </a:defRPr>
      </a:lvl3pPr>
      <a:lvl4pPr marL="685800" indent="-171450" algn="l" defTabSz="457200" rtl="0" eaLnBrk="1" latinLnBrk="0" hangingPunct="1">
        <a:spcBef>
          <a:spcPct val="20000"/>
        </a:spcBef>
        <a:buFont typeface="Arial"/>
        <a:buChar char="–"/>
        <a:tabLst/>
        <a:defRPr sz="1400" kern="1200">
          <a:solidFill>
            <a:srgbClr val="796E65"/>
          </a:solidFill>
          <a:latin typeface="Arial"/>
          <a:ea typeface="+mn-ea"/>
          <a:cs typeface="Arial"/>
        </a:defRPr>
      </a:lvl4pPr>
      <a:lvl5pPr marL="857250" indent="-17145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796E65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3017030"/>
            <a:ext cx="6891528" cy="147800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 Case Study from </a:t>
            </a:r>
            <a:r>
              <a:rPr lang="en-US" altLang="zh-CN" sz="4000" dirty="0" smtClean="0"/>
              <a:t>EBAY </a:t>
            </a:r>
            <a:r>
              <a:rPr lang="en-US" altLang="zh-CN" sz="4000" dirty="0"/>
              <a:t>DDI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李</a:t>
            </a:r>
            <a:r>
              <a:rPr lang="zh-CN" altLang="en-US" dirty="0" smtClean="0"/>
              <a:t>忠 </a:t>
            </a:r>
            <a:r>
              <a:rPr lang="en-US" altLang="zh-CN" dirty="0" smtClean="0"/>
              <a:t> </a:t>
            </a:r>
            <a:r>
              <a:rPr lang="zh-CN" altLang="en-US" dirty="0" smtClean="0"/>
              <a:t>潘佳鸣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" y="5083402"/>
            <a:ext cx="3843528" cy="365125"/>
          </a:xfrm>
        </p:spPr>
        <p:txBody>
          <a:bodyPr/>
          <a:lstStyle/>
          <a:p>
            <a:r>
              <a:rPr lang="en-US" altLang="zh-CN" sz="1400" dirty="0" err="1" smtClean="0"/>
              <a:t>zholi@ebay.com,jipan@ebay.com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8001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2012 </a:t>
            </a:r>
            <a:r>
              <a:rPr lang="en-US" altLang="zh-CN" dirty="0" smtClean="0"/>
              <a:t>Q4 EBAY </a:t>
            </a:r>
            <a:r>
              <a:rPr lang="en-US" altLang="zh-CN" dirty="0"/>
              <a:t>Mobile Buyers </a:t>
            </a:r>
            <a:r>
              <a:rPr lang="en-US" altLang="zh-CN" dirty="0" smtClean="0"/>
              <a:t>Geological Distribution</a:t>
            </a:r>
            <a:endParaRPr lang="en-US" dirty="0"/>
          </a:p>
        </p:txBody>
      </p:sp>
      <p:pic>
        <p:nvPicPr>
          <p:cNvPr id="3074" name="Picture 2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5741"/>
            <a:ext cx="4308475" cy="30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36" y="2165267"/>
            <a:ext cx="4125664" cy="29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2012 Q4 US Mobile Buyers Geological </a:t>
            </a:r>
            <a:r>
              <a:rPr lang="en-US" altLang="zh-CN" dirty="0" smtClean="0"/>
              <a:t>Distribution</a:t>
            </a:r>
            <a:endParaRPr lang="en-US" dirty="0"/>
          </a:p>
        </p:txBody>
      </p:sp>
      <p:pic>
        <p:nvPicPr>
          <p:cNvPr id="7170" name="Picture 2" descr="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" y="2080489"/>
            <a:ext cx="4935274" cy="34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obile male c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00250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altLang="zh-CN" dirty="0"/>
              <a:t>2012 Q4 Mobile </a:t>
            </a:r>
            <a:r>
              <a:rPr lang="en-US" altLang="zh-CN" dirty="0" smtClean="0"/>
              <a:t>Buyer Distribution on GE</a:t>
            </a:r>
            <a:endParaRPr lang="en-US" dirty="0"/>
          </a:p>
        </p:txBody>
      </p:sp>
      <p:pic>
        <p:nvPicPr>
          <p:cNvPr id="3" name="Picture 4" descr="mobile femal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1" y="1219200"/>
            <a:ext cx="834674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# of US Mobile Buyer Count by Gender</a:t>
            </a:r>
            <a:endParaRPr lang="en-US" dirty="0"/>
          </a:p>
        </p:txBody>
      </p:sp>
      <p:pic>
        <p:nvPicPr>
          <p:cNvPr id="5122" name="Picture 2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38324"/>
            <a:ext cx="72866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Mobile Buyer Count by Age Group</a:t>
            </a:r>
            <a:endParaRPr lang="en-US" dirty="0"/>
          </a:p>
        </p:txBody>
      </p:sp>
      <p:pic>
        <p:nvPicPr>
          <p:cNvPr id="4098" name="Picture 2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467600" cy="52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Mobile Buyer Order Size by Age Group</a:t>
            </a:r>
            <a:endParaRPr lang="en-US" dirty="0"/>
          </a:p>
        </p:txBody>
      </p:sp>
      <p:pic>
        <p:nvPicPr>
          <p:cNvPr id="3074" name="Picture 2" descr="fig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43000"/>
            <a:ext cx="6965950" cy="49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Mobile Buyer Purchase Frequency by AG</a:t>
            </a:r>
            <a:endParaRPr lang="en-US" dirty="0"/>
          </a:p>
        </p:txBody>
      </p:sp>
      <p:pic>
        <p:nvPicPr>
          <p:cNvPr id="2050" name="Picture 2" descr="fi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7391400" cy="52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Mobile Buyer Purchase </a:t>
            </a:r>
            <a:r>
              <a:rPr lang="en-US" dirty="0" err="1" smtClean="0"/>
              <a:t>Amt</a:t>
            </a:r>
            <a:r>
              <a:rPr lang="en-US" dirty="0" smtClean="0"/>
              <a:t> by Age Group</a:t>
            </a:r>
            <a:endParaRPr lang="en-US" dirty="0"/>
          </a:p>
        </p:txBody>
      </p:sp>
      <p:pic>
        <p:nvPicPr>
          <p:cNvPr id="10242" name="Picture 2" descr="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14400"/>
            <a:ext cx="7162801" cy="50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Mobile Buyer Category Keyword</a:t>
            </a:r>
            <a:endParaRPr lang="en-US" dirty="0"/>
          </a:p>
        </p:txBody>
      </p:sp>
      <p:pic>
        <p:nvPicPr>
          <p:cNvPr id="9218" name="Picture 2" descr="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" y="1981200"/>
            <a:ext cx="466684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g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55" y="1981199"/>
            <a:ext cx="466684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3082" y="1447800"/>
            <a:ext cx="351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Mobile Female likes </a:t>
            </a:r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mobile </a:t>
            </a:r>
            <a:r>
              <a:rPr lang="en-US" altLang="zh-CN" b="1" dirty="0">
                <a:solidFill>
                  <a:srgbClr val="FF0000"/>
                </a:solidFill>
              </a:rPr>
              <a:t>and </a:t>
            </a:r>
            <a:r>
              <a:rPr lang="en-US" altLang="zh-CN" b="1" dirty="0" smtClean="0">
                <a:solidFill>
                  <a:srgbClr val="FF0000"/>
                </a:solidFill>
              </a:rPr>
              <a:t>clothing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37160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Mobile male likes </a:t>
            </a:r>
            <a:endParaRPr lang="en-US" altLang="zh-CN" b="1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Mobile </a:t>
            </a:r>
            <a:r>
              <a:rPr lang="en-US" altLang="zh-CN" dirty="0">
                <a:solidFill>
                  <a:srgbClr val="FF0000"/>
                </a:solidFill>
              </a:rPr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Car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Mobile Buyer Feedback by Age Group</a:t>
            </a:r>
            <a:endParaRPr lang="en-US" dirty="0"/>
          </a:p>
        </p:txBody>
      </p:sp>
      <p:pic>
        <p:nvPicPr>
          <p:cNvPr id="8196" name="Picture 4" descr="fi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6398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90455" y="4016375"/>
            <a:ext cx="5534890" cy="223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R Case Study from EBAY DDI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lang="zh-CN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李忠</a:t>
            </a:r>
            <a:r>
              <a:rPr lang="en-US" altLang="zh-CN" sz="2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CN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潘佳鸣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zholi@ebay.com jipan@ebay.com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eaLnBrk="0" hangingPunct="0">
              <a:defRPr/>
            </a:pPr>
            <a:endParaRPr lang="en-US" sz="3333" dirty="0" smtClean="0">
              <a:solidFill>
                <a:schemeClr val="bg1"/>
              </a:solidFill>
            </a:endParaRPr>
          </a:p>
          <a:p>
            <a:pPr lvl="0" eaLnBrk="0" hangingPunct="0"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2552482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Picture 3" descr="ebay_logo_on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4" y="1600199"/>
            <a:ext cx="2441448" cy="9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Mobile Buyer Retention Rate</a:t>
            </a:r>
            <a:endParaRPr lang="en-US" dirty="0"/>
          </a:p>
        </p:txBody>
      </p:sp>
      <p:pic>
        <p:nvPicPr>
          <p:cNvPr id="11266" name="Picture 2" descr="cohort analys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43000"/>
            <a:ext cx="5905500" cy="52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Mobile Buyer Retention Cycle Plot</a:t>
            </a:r>
            <a:endParaRPr lang="en-US" dirty="0"/>
          </a:p>
        </p:txBody>
      </p:sp>
      <p:pic>
        <p:nvPicPr>
          <p:cNvPr id="14338" name="Picture 2" descr="cycle pl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28725"/>
            <a:ext cx="81248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2012 </a:t>
            </a:r>
            <a:r>
              <a:rPr lang="en-US" altLang="zh-CN" dirty="0"/>
              <a:t>Q4 </a:t>
            </a:r>
            <a:r>
              <a:rPr lang="en-US" dirty="0" smtClean="0"/>
              <a:t>Mobile Buyer Analysis Summary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 smtClean="0"/>
              <a:t>We </a:t>
            </a:r>
            <a:r>
              <a:rPr lang="en-US" altLang="zh-CN" dirty="0"/>
              <a:t>can see that the top 5 eBay big market places are US,UK,DE,AU and CA, but it is clearly that BRIC countries (Brazil, Russia, India and China) have a big potential business opportunity for EBAY mobile marketplace.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/>
              <a:t>Most mobile buyers came from CA, TX, NY and FL in 2012 Q4.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/>
              <a:t>Mobile male like mobile and car but mobile female like mobile and women’s clothing.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/>
              <a:t>Order size, purchase frequency are nearly the same between mobile male and mobile female, but looks like mobile male spend more GMB per transaction than mobile female.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/>
              <a:t>Age 20~34 and Age 35~49 are the two most active mobile feedback groups and they are satisfied with eBay items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 smtClean="0"/>
              <a:t>Retention rate converge to 20%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24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153"/>
          <p:cNvGrpSpPr>
            <a:grpSpLocks/>
          </p:cNvGrpSpPr>
          <p:nvPr/>
        </p:nvGrpSpPr>
        <p:grpSpPr bwMode="auto">
          <a:xfrm>
            <a:off x="7848600" y="4064001"/>
            <a:ext cx="609600" cy="1034096"/>
            <a:chOff x="1682750" y="1227138"/>
            <a:chExt cx="635000" cy="2066925"/>
          </a:xfrm>
        </p:grpSpPr>
        <p:grpSp>
          <p:nvGrpSpPr>
            <p:cNvPr id="346" name="Group 87"/>
            <p:cNvGrpSpPr>
              <a:grpSpLocks/>
            </p:cNvGrpSpPr>
            <p:nvPr/>
          </p:nvGrpSpPr>
          <p:grpSpPr bwMode="auto">
            <a:xfrm>
              <a:off x="1682750" y="1227138"/>
              <a:ext cx="330200" cy="1762125"/>
              <a:chOff x="438150" y="1227138"/>
              <a:chExt cx="330200" cy="1762125"/>
            </a:xfrm>
          </p:grpSpPr>
          <p:sp>
            <p:nvSpPr>
              <p:cNvPr id="411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2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3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4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5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6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7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8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9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0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1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2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3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4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5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6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7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8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2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6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7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347" name="Group 89"/>
            <p:cNvGrpSpPr>
              <a:grpSpLocks/>
            </p:cNvGrpSpPr>
            <p:nvPr/>
          </p:nvGrpSpPr>
          <p:grpSpPr bwMode="auto">
            <a:xfrm>
              <a:off x="1835150" y="1379538"/>
              <a:ext cx="330200" cy="1762125"/>
              <a:chOff x="438150" y="1227138"/>
              <a:chExt cx="330200" cy="1762125"/>
            </a:xfrm>
          </p:grpSpPr>
          <p:sp>
            <p:nvSpPr>
              <p:cNvPr id="380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1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2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3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4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5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6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7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8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9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0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1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2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3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4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5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6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7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8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9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0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1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2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3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4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5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6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7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8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9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0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348" name="Group 121"/>
            <p:cNvGrpSpPr>
              <a:grpSpLocks/>
            </p:cNvGrpSpPr>
            <p:nvPr/>
          </p:nvGrpSpPr>
          <p:grpSpPr bwMode="auto">
            <a:xfrm>
              <a:off x="1987550" y="1531938"/>
              <a:ext cx="330200" cy="1762125"/>
              <a:chOff x="438150" y="1227138"/>
              <a:chExt cx="330200" cy="1762125"/>
            </a:xfrm>
          </p:grpSpPr>
          <p:sp>
            <p:nvSpPr>
              <p:cNvPr id="349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0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1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2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3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4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5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6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7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8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9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0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1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2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3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4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5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6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7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8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9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0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1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2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3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4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5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6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7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8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9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</p:grpSp>
      <p:grpSp>
        <p:nvGrpSpPr>
          <p:cNvPr id="140" name="Group 153"/>
          <p:cNvGrpSpPr>
            <a:grpSpLocks/>
          </p:cNvGrpSpPr>
          <p:nvPr/>
        </p:nvGrpSpPr>
        <p:grpSpPr bwMode="auto">
          <a:xfrm>
            <a:off x="7239000" y="4064001"/>
            <a:ext cx="635000" cy="1107923"/>
            <a:chOff x="1682750" y="1227138"/>
            <a:chExt cx="635000" cy="2066925"/>
          </a:xfrm>
        </p:grpSpPr>
        <p:grpSp>
          <p:nvGrpSpPr>
            <p:cNvPr id="141" name="Group 87"/>
            <p:cNvGrpSpPr>
              <a:grpSpLocks/>
            </p:cNvGrpSpPr>
            <p:nvPr/>
          </p:nvGrpSpPr>
          <p:grpSpPr bwMode="auto">
            <a:xfrm>
              <a:off x="1682750" y="1227138"/>
              <a:ext cx="330200" cy="1762125"/>
              <a:chOff x="438150" y="1227138"/>
              <a:chExt cx="330200" cy="1762125"/>
            </a:xfrm>
          </p:grpSpPr>
          <p:sp>
            <p:nvSpPr>
              <p:cNvPr id="314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5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6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7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8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9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0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1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2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3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4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5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6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7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8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9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0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1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2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3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4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5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6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7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8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9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0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1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2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3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4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142" name="Group 89"/>
            <p:cNvGrpSpPr>
              <a:grpSpLocks/>
            </p:cNvGrpSpPr>
            <p:nvPr/>
          </p:nvGrpSpPr>
          <p:grpSpPr bwMode="auto">
            <a:xfrm>
              <a:off x="1835150" y="1379538"/>
              <a:ext cx="330200" cy="1762125"/>
              <a:chOff x="438150" y="1227138"/>
              <a:chExt cx="330200" cy="1762125"/>
            </a:xfrm>
          </p:grpSpPr>
          <p:sp>
            <p:nvSpPr>
              <p:cNvPr id="283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4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5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6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7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8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9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0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1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2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3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4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5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6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7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8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9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0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1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2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3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4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5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6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7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8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9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0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1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2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3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143" name="Group 121"/>
            <p:cNvGrpSpPr>
              <a:grpSpLocks/>
            </p:cNvGrpSpPr>
            <p:nvPr/>
          </p:nvGrpSpPr>
          <p:grpSpPr bwMode="auto">
            <a:xfrm>
              <a:off x="1987550" y="1531938"/>
              <a:ext cx="330200" cy="1762125"/>
              <a:chOff x="438150" y="1227138"/>
              <a:chExt cx="330200" cy="1762125"/>
            </a:xfrm>
          </p:grpSpPr>
          <p:sp>
            <p:nvSpPr>
              <p:cNvPr id="144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45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46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47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5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6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7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8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9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0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3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5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9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0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1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2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3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4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6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3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4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5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6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7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8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9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0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1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2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</p:grpSp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35000"/>
          </a:xfrm>
        </p:spPr>
        <p:txBody>
          <a:bodyPr/>
          <a:lstStyle/>
          <a:p>
            <a:pPr eaLnBrk="1" hangingPunct="1"/>
            <a:r>
              <a:rPr lang="en-US" dirty="0" smtClean="0"/>
              <a:t>Data Platforms</a:t>
            </a:r>
          </a:p>
        </p:txBody>
      </p:sp>
      <p:sp>
        <p:nvSpPr>
          <p:cNvPr id="104" name="Flowchart: Magnetic Disk 103"/>
          <p:cNvSpPr/>
          <p:nvPr/>
        </p:nvSpPr>
        <p:spPr bwMode="auto">
          <a:xfrm>
            <a:off x="3135312" y="4193957"/>
            <a:ext cx="2351088" cy="1087655"/>
          </a:xfrm>
          <a:prstGeom prst="flowChartMagneticDisk">
            <a:avLst/>
          </a:prstGeom>
          <a:ln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400" dirty="0" smtClean="0">
                <a:solidFill>
                  <a:prstClr val="black"/>
                </a:solidFill>
                <a:ea typeface="MS Pゴシック" pitchFamily="-92" charset="-128"/>
              </a:rPr>
              <a:t>Data Warehouse </a:t>
            </a:r>
          </a:p>
          <a:p>
            <a:pPr algn="ctr" eaLnBrk="0" hangingPunct="0">
              <a:defRPr/>
            </a:pPr>
            <a:r>
              <a:rPr lang="en-US" sz="1400" dirty="0" smtClean="0">
                <a:solidFill>
                  <a:prstClr val="black"/>
                </a:solidFill>
                <a:ea typeface="MS Pゴシック" pitchFamily="-92" charset="-128"/>
              </a:rPr>
              <a:t>+ Behavioral</a:t>
            </a:r>
            <a:endParaRPr lang="en-US" sz="1400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105" name="Left-Right Arrow 104"/>
          <p:cNvSpPr/>
          <p:nvPr/>
        </p:nvSpPr>
        <p:spPr bwMode="auto">
          <a:xfrm>
            <a:off x="2298700" y="4738687"/>
            <a:ext cx="749300" cy="239713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1400" b="1" dirty="0">
              <a:solidFill>
                <a:srgbClr val="0070C0"/>
              </a:solidFill>
              <a:ea typeface="MS Pゴシック" pitchFamily="-92" charset="-128"/>
            </a:endParaRPr>
          </a:p>
        </p:txBody>
      </p:sp>
      <p:sp>
        <p:nvSpPr>
          <p:cNvPr id="50183" name="TextBox 154"/>
          <p:cNvSpPr txBox="1">
            <a:spLocks noChangeArrowheads="1"/>
          </p:cNvSpPr>
          <p:nvPr/>
        </p:nvSpPr>
        <p:spPr bwMode="auto">
          <a:xfrm>
            <a:off x="3576925" y="4229083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70C0"/>
                </a:solidFill>
                <a:ea typeface="MS Pゴシック" pitchFamily="-92" charset="-128"/>
              </a:rPr>
              <a:t>Singularity</a:t>
            </a:r>
            <a:endParaRPr lang="en-US" sz="1800" dirty="0">
              <a:solidFill>
                <a:srgbClr val="0070C0"/>
              </a:solidFill>
              <a:ea typeface="MS Pゴシック" pitchFamily="-92" charset="-128"/>
            </a:endParaRPr>
          </a:p>
        </p:txBody>
      </p:sp>
      <p:sp>
        <p:nvSpPr>
          <p:cNvPr id="130" name="Flowchart: Magnetic Disk 129"/>
          <p:cNvSpPr/>
          <p:nvPr/>
        </p:nvSpPr>
        <p:spPr bwMode="auto">
          <a:xfrm>
            <a:off x="228600" y="4190114"/>
            <a:ext cx="1905000" cy="10668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a typeface="MS Pゴシック" pitchFamily="-92" charset="-128"/>
              </a:rPr>
              <a:t>Data Warehouse</a:t>
            </a:r>
            <a:endParaRPr lang="en-US" sz="1400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139" name="Left-Right Arrow 138"/>
          <p:cNvSpPr/>
          <p:nvPr/>
        </p:nvSpPr>
        <p:spPr bwMode="auto">
          <a:xfrm>
            <a:off x="5575300" y="4774208"/>
            <a:ext cx="749300" cy="23971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1400" b="1" dirty="0">
              <a:solidFill>
                <a:srgbClr val="0070C0"/>
              </a:solidFill>
              <a:ea typeface="MS Pゴシック" pitchFamily="-92" charset="-128"/>
            </a:endParaRPr>
          </a:p>
        </p:txBody>
      </p:sp>
      <p:sp>
        <p:nvSpPr>
          <p:cNvPr id="50225" name="TextBox 148"/>
          <p:cNvSpPr txBox="1">
            <a:spLocks noChangeArrowheads="1"/>
          </p:cNvSpPr>
          <p:nvPr/>
        </p:nvSpPr>
        <p:spPr bwMode="auto">
          <a:xfrm>
            <a:off x="3576925" y="2463800"/>
            <a:ext cx="1727576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prstClr val="white"/>
                </a:solidFill>
              </a:rPr>
              <a:t>Semi-structured/  SQL++</a:t>
            </a:r>
            <a:endParaRPr lang="en-US" sz="1200" i="1" dirty="0">
              <a:solidFill>
                <a:prstClr val="white"/>
              </a:solidFill>
            </a:endParaRPr>
          </a:p>
        </p:txBody>
      </p:sp>
      <p:sp>
        <p:nvSpPr>
          <p:cNvPr id="50226" name="TextBox 151"/>
          <p:cNvSpPr txBox="1">
            <a:spLocks noChangeArrowheads="1"/>
          </p:cNvSpPr>
          <p:nvPr/>
        </p:nvSpPr>
        <p:spPr bwMode="auto">
          <a:xfrm>
            <a:off x="609600" y="2463800"/>
            <a:ext cx="1342227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prstClr val="white"/>
                </a:solidFill>
              </a:rPr>
              <a:t>Structured/ SQL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968241" y="3619926"/>
            <a:ext cx="26562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 smtClean="0">
                <a:solidFill>
                  <a:srgbClr val="2C7C9F">
                    <a:lumMod val="75000"/>
                  </a:srgbClr>
                </a:solidFill>
                <a:ea typeface="MS Pゴシック" pitchFamily="-92" charset="-128"/>
              </a:rPr>
              <a:t>Low End Enterprise-class System</a:t>
            </a:r>
            <a:endParaRPr lang="en-US" sz="1200" b="1" dirty="0">
              <a:solidFill>
                <a:srgbClr val="2C7C9F">
                  <a:lumMod val="75000"/>
                </a:srgbClr>
              </a:solidFill>
              <a:ea typeface="MS Pゴシック" pitchFamily="-92" charset="-128"/>
            </a:endParaRPr>
          </a:p>
        </p:txBody>
      </p:sp>
      <p:grpSp>
        <p:nvGrpSpPr>
          <p:cNvPr id="2" name="Group 176"/>
          <p:cNvGrpSpPr>
            <a:grpSpLocks/>
          </p:cNvGrpSpPr>
          <p:nvPr/>
        </p:nvGrpSpPr>
        <p:grpSpPr bwMode="auto">
          <a:xfrm>
            <a:off x="311356" y="2997200"/>
            <a:ext cx="5343119" cy="430388"/>
            <a:chOff x="295064" y="3379113"/>
            <a:chExt cx="5343277" cy="430887"/>
          </a:xfrm>
        </p:grpSpPr>
        <p:sp>
          <p:nvSpPr>
            <p:cNvPr id="50219" name="TextBox 141"/>
            <p:cNvSpPr txBox="1">
              <a:spLocks noChangeArrowheads="1"/>
            </p:cNvSpPr>
            <p:nvPr/>
          </p:nvSpPr>
          <p:spPr bwMode="auto">
            <a:xfrm>
              <a:off x="2920930" y="3379113"/>
              <a:ext cx="271741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Contextual-Complex Analytics</a:t>
              </a:r>
            </a:p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Deep, Seasonal, Consumable Data Sets</a:t>
              </a:r>
            </a:p>
          </p:txBody>
        </p:sp>
        <p:sp>
          <p:nvSpPr>
            <p:cNvPr id="50220" name="TextBox 165"/>
            <p:cNvSpPr txBox="1">
              <a:spLocks noChangeArrowheads="1"/>
            </p:cNvSpPr>
            <p:nvPr/>
          </p:nvSpPr>
          <p:spPr bwMode="auto">
            <a:xfrm>
              <a:off x="295064" y="3379113"/>
              <a:ext cx="20665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Production Data Warehousing</a:t>
              </a:r>
            </a:p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Large Concurrent User-base</a:t>
              </a:r>
            </a:p>
          </p:txBody>
        </p:sp>
      </p:grp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228600" y="1016000"/>
            <a:ext cx="8610612" cy="1419999"/>
            <a:chOff x="228674" y="667198"/>
            <a:chExt cx="8611221" cy="1419478"/>
          </a:xfrm>
        </p:grpSpPr>
        <p:cxnSp>
          <p:nvCxnSpPr>
            <p:cNvPr id="50206" name="Straight Arrow Connector 154"/>
            <p:cNvCxnSpPr>
              <a:cxnSpLocks noChangeShapeType="1"/>
            </p:cNvCxnSpPr>
            <p:nvPr/>
          </p:nvCxnSpPr>
          <p:spPr bwMode="auto">
            <a:xfrm>
              <a:off x="2983185" y="1962123"/>
              <a:ext cx="5856710" cy="1587"/>
            </a:xfrm>
            <a:prstGeom prst="straightConnector1">
              <a:avLst/>
            </a:prstGeom>
            <a:ln w="31750">
              <a:solidFill>
                <a:schemeClr val="accent5"/>
              </a:solidFill>
              <a:headEnd type="stealth" w="lg" len="lg"/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0207" name="TextBox 158"/>
            <p:cNvSpPr txBox="1">
              <a:spLocks noChangeArrowheads="1"/>
            </p:cNvSpPr>
            <p:nvPr/>
          </p:nvSpPr>
          <p:spPr bwMode="auto">
            <a:xfrm>
              <a:off x="5577205" y="1809779"/>
              <a:ext cx="1595998" cy="2768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B050"/>
                  </a:solidFill>
                  <a:ea typeface="MS Pゴシック" pitchFamily="-92" charset="-128"/>
                </a:rPr>
                <a:t>Discover &amp; Explore</a:t>
              </a:r>
            </a:p>
          </p:txBody>
        </p:sp>
        <p:cxnSp>
          <p:nvCxnSpPr>
            <p:cNvPr id="50208" name="Straight Arrow Connector 159"/>
            <p:cNvCxnSpPr>
              <a:cxnSpLocks noChangeShapeType="1"/>
            </p:cNvCxnSpPr>
            <p:nvPr/>
          </p:nvCxnSpPr>
          <p:spPr bwMode="auto">
            <a:xfrm>
              <a:off x="228674" y="1733607"/>
              <a:ext cx="4394887" cy="1587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1875840" y="1581263"/>
              <a:ext cx="1471681" cy="2768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solidFill>
                    <a:srgbClr val="244A58">
                      <a:lumMod val="60000"/>
                      <a:lumOff val="40000"/>
                    </a:srgbClr>
                  </a:solidFill>
                  <a:ea typeface="MS Pゴシック" pitchFamily="-92" charset="-128"/>
                </a:rPr>
                <a:t>Analyze &amp; Report</a:t>
              </a:r>
            </a:p>
          </p:txBody>
        </p:sp>
        <p:pic>
          <p:nvPicPr>
            <p:cNvPr id="50212" name="Picture 2" descr="C:\Documents and Settings\gayatripatel\My Documents\My Pictures\Microsoft Clip Organizer\j044145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5245" y="1213078"/>
              <a:ext cx="520529" cy="5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14" name="Picture 2" descr="C:\Documents and Settings\gayatripatel\My Documents\My Pictures\Microsoft Clip Organizer\j044145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7933" y="1200402"/>
              <a:ext cx="520529" cy="5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" name="TextBox 168"/>
            <p:cNvSpPr txBox="1">
              <a:spLocks noChangeArrowheads="1"/>
            </p:cNvSpPr>
            <p:nvPr/>
          </p:nvSpPr>
          <p:spPr bwMode="auto">
            <a:xfrm>
              <a:off x="3871161" y="667198"/>
              <a:ext cx="1139849" cy="52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prstClr val="black"/>
                  </a:solidFill>
                  <a:ea typeface="MS Pゴシック" pitchFamily="-92" charset="-128"/>
                </a:rPr>
                <a:t>150+</a:t>
              </a:r>
            </a:p>
            <a:p>
              <a:pPr eaLnBrk="0" hangingPunct="0"/>
              <a:r>
                <a:rPr lang="en-US" sz="1000" dirty="0" smtClean="0">
                  <a:solidFill>
                    <a:prstClr val="black"/>
                  </a:solidFill>
                  <a:ea typeface="MS Pゴシック" pitchFamily="-92" charset="-128"/>
                </a:rPr>
                <a:t>concurrent users</a:t>
              </a:r>
              <a:endParaRPr lang="en-US" sz="1000" dirty="0">
                <a:solidFill>
                  <a:prstClr val="black"/>
                </a:solidFill>
                <a:ea typeface="MS Pゴシック" pitchFamily="-92" charset="-128"/>
              </a:endParaRPr>
            </a:p>
          </p:txBody>
        </p:sp>
        <p:sp>
          <p:nvSpPr>
            <p:cNvPr id="151" name="TextBox 168"/>
            <p:cNvSpPr txBox="1">
              <a:spLocks noChangeArrowheads="1"/>
            </p:cNvSpPr>
            <p:nvPr/>
          </p:nvSpPr>
          <p:spPr bwMode="auto">
            <a:xfrm>
              <a:off x="700579" y="667198"/>
              <a:ext cx="1139849" cy="52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prstClr val="black"/>
                  </a:solidFill>
                  <a:ea typeface="MS Pゴシック" pitchFamily="-92" charset="-128"/>
                </a:rPr>
                <a:t>500+</a:t>
              </a:r>
            </a:p>
            <a:p>
              <a:pPr eaLnBrk="0" hangingPunct="0"/>
              <a:r>
                <a:rPr lang="en-US" sz="1000" dirty="0" smtClean="0">
                  <a:solidFill>
                    <a:prstClr val="black"/>
                  </a:solidFill>
                  <a:ea typeface="MS Pゴシック" pitchFamily="-92" charset="-128"/>
                </a:rPr>
                <a:t>concurrent users</a:t>
              </a:r>
              <a:endParaRPr lang="en-US" sz="1000" dirty="0">
                <a:solidFill>
                  <a:prstClr val="black"/>
                </a:solidFill>
                <a:ea typeface="MS Pゴシック" pitchFamily="-92" charset="-128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380707" y="3619926"/>
            <a:ext cx="1967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 smtClean="0">
                <a:solidFill>
                  <a:srgbClr val="2C7C9F">
                    <a:lumMod val="75000"/>
                  </a:srgbClr>
                </a:solidFill>
                <a:ea typeface="MS Pゴシック" pitchFamily="-92" charset="-128"/>
              </a:rPr>
              <a:t>Enterprise-class System</a:t>
            </a:r>
            <a:endParaRPr lang="en-US" sz="1200" b="1" dirty="0">
              <a:solidFill>
                <a:srgbClr val="2C7C9F">
                  <a:lumMod val="75000"/>
                </a:srgbClr>
              </a:solidFill>
              <a:ea typeface="MS Pゴシック" pitchFamily="-92" charset="-128"/>
            </a:endParaRPr>
          </a:p>
        </p:txBody>
      </p:sp>
      <p:pic>
        <p:nvPicPr>
          <p:cNvPr id="161" name="Picture 2" descr="C:\Documents and Settings\gayatripatel\My Documents\My Pictures\Microsoft Clip Organizer\j04414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580" y="1549400"/>
            <a:ext cx="520492" cy="52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TextBox 168"/>
          <p:cNvSpPr txBox="1">
            <a:spLocks noChangeArrowheads="1"/>
          </p:cNvSpPr>
          <p:nvPr/>
        </p:nvSpPr>
        <p:spPr bwMode="auto">
          <a:xfrm>
            <a:off x="7250932" y="1016000"/>
            <a:ext cx="1139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solidFill>
                  <a:prstClr val="black"/>
                </a:solidFill>
                <a:ea typeface="MS Pゴシック" pitchFamily="-92" charset="-128"/>
              </a:rPr>
              <a:t>5-10</a:t>
            </a:r>
          </a:p>
          <a:p>
            <a:pPr eaLnBrk="0" hangingPunct="0"/>
            <a:r>
              <a:rPr lang="en-US" sz="1000" dirty="0" smtClean="0">
                <a:solidFill>
                  <a:prstClr val="black"/>
                </a:solidFill>
                <a:ea typeface="MS Pゴシック" pitchFamily="-92" charset="-128"/>
              </a:rPr>
              <a:t>concurrent users</a:t>
            </a:r>
            <a:endParaRPr lang="en-US" sz="1000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167" name="TextBox 142"/>
          <p:cNvSpPr txBox="1">
            <a:spLocks noChangeArrowheads="1"/>
          </p:cNvSpPr>
          <p:nvPr/>
        </p:nvSpPr>
        <p:spPr bwMode="auto">
          <a:xfrm>
            <a:off x="7153274" y="2435999"/>
            <a:ext cx="1838325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prstClr val="white"/>
                </a:solidFill>
              </a:rPr>
              <a:t>Unstructured / JAVA&amp;C</a:t>
            </a:r>
            <a:endParaRPr lang="en-US" sz="1200" i="1" dirty="0">
              <a:solidFill>
                <a:prstClr val="white"/>
              </a:solidFill>
            </a:endParaRPr>
          </a:p>
        </p:txBody>
      </p: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6629400" y="4054476"/>
            <a:ext cx="609600" cy="1034096"/>
            <a:chOff x="1682750" y="1227138"/>
            <a:chExt cx="635000" cy="2066925"/>
          </a:xfrm>
        </p:grpSpPr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1682750" y="1227138"/>
              <a:ext cx="330200" cy="1762125"/>
              <a:chOff x="438150" y="1227138"/>
              <a:chExt cx="330200" cy="1762125"/>
            </a:xfrm>
          </p:grpSpPr>
          <p:sp>
            <p:nvSpPr>
              <p:cNvPr id="238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9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0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1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2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3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4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5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6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7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8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9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0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1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2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3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4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5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6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7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8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9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0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1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2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3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4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5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6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7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8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1835150" y="1379538"/>
              <a:ext cx="330200" cy="1762125"/>
              <a:chOff x="438150" y="1227138"/>
              <a:chExt cx="330200" cy="1762125"/>
            </a:xfrm>
          </p:grpSpPr>
          <p:sp>
            <p:nvSpPr>
              <p:cNvPr id="207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8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2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3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4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5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6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7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8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9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0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1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2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3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4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5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6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7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8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9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0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1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2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3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4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5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6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7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7" name="Group 121"/>
            <p:cNvGrpSpPr>
              <a:grpSpLocks/>
            </p:cNvGrpSpPr>
            <p:nvPr/>
          </p:nvGrpSpPr>
          <p:grpSpPr bwMode="auto">
            <a:xfrm>
              <a:off x="1987550" y="1531938"/>
              <a:ext cx="330200" cy="1762125"/>
              <a:chOff x="438150" y="1227138"/>
              <a:chExt cx="330200" cy="1762125"/>
            </a:xfrm>
          </p:grpSpPr>
          <p:sp>
            <p:nvSpPr>
              <p:cNvPr id="175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7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8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9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0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1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2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3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4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5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6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7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8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9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0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1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2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3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4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5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6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7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8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9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0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1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2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3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5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6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</p:grpSp>
      <p:pic>
        <p:nvPicPr>
          <p:cNvPr id="269" name="Picture 3" descr="C:\Documents and Settings\gayatripatel\Local Settings\Temporary Internet Files\Content.IE5\2MROCUQL\MCj043524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573" y="4292583"/>
            <a:ext cx="908304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" name="TextBox 140"/>
          <p:cNvSpPr txBox="1">
            <a:spLocks noChangeArrowheads="1"/>
          </p:cNvSpPr>
          <p:nvPr/>
        </p:nvSpPr>
        <p:spPr bwMode="auto">
          <a:xfrm>
            <a:off x="6804554" y="2997200"/>
            <a:ext cx="1834091" cy="4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i="1" dirty="0">
                <a:solidFill>
                  <a:prstClr val="black"/>
                </a:solidFill>
                <a:ea typeface="MS Pゴシック" pitchFamily="-92" charset="-128"/>
              </a:rPr>
              <a:t>Structure the Unstructured</a:t>
            </a:r>
          </a:p>
          <a:p>
            <a:pPr eaLnBrk="0" hangingPunct="0"/>
            <a:r>
              <a:rPr lang="en-US" sz="1100" i="1" dirty="0">
                <a:solidFill>
                  <a:prstClr val="black"/>
                </a:solidFill>
                <a:ea typeface="MS Pゴシック" pitchFamily="-92" charset="-128"/>
              </a:rPr>
              <a:t>Detect </a:t>
            </a:r>
            <a:r>
              <a:rPr lang="en-US" sz="1100" i="1" dirty="0" smtClean="0">
                <a:solidFill>
                  <a:prstClr val="black"/>
                </a:solidFill>
                <a:ea typeface="MS Pゴシック" pitchFamily="-92" charset="-128"/>
              </a:rPr>
              <a:t>Patterns</a:t>
            </a:r>
            <a:endParaRPr lang="en-US" sz="1100" i="1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271" name="TextBox 154"/>
          <p:cNvSpPr txBox="1">
            <a:spLocks noChangeArrowheads="1"/>
          </p:cNvSpPr>
          <p:nvPr/>
        </p:nvSpPr>
        <p:spPr bwMode="auto">
          <a:xfrm>
            <a:off x="7131107" y="4372952"/>
            <a:ext cx="946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err="1" smtClean="0">
                <a:solidFill>
                  <a:prstClr val="white">
                    <a:lumMod val="95000"/>
                  </a:prstClr>
                </a:solidFill>
                <a:ea typeface="MS Pゴシック" pitchFamily="-92" charset="-128"/>
              </a:rPr>
              <a:t>Hadoop</a:t>
            </a:r>
            <a:endParaRPr lang="en-US" sz="1800" dirty="0">
              <a:solidFill>
                <a:prstClr val="white">
                  <a:lumMod val="95000"/>
                </a:prstClr>
              </a:solidFill>
              <a:ea typeface="MS Pゴシック" pitchFamily="-92" charset="-128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462712" y="3569900"/>
            <a:ext cx="2514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="1" dirty="0" smtClean="0">
                <a:solidFill>
                  <a:srgbClr val="2C7C9F">
                    <a:lumMod val="75000"/>
                  </a:srgbClr>
                </a:solidFill>
                <a:ea typeface="MS Pゴシック" pitchFamily="-92" charset="-128"/>
              </a:rPr>
              <a:t>Commodity Hardware System</a:t>
            </a:r>
            <a:endParaRPr lang="en-US" sz="1200" b="1" dirty="0">
              <a:solidFill>
                <a:srgbClr val="2C7C9F">
                  <a:lumMod val="75000"/>
                </a:srgbClr>
              </a:solidFill>
              <a:ea typeface="MS Pゴシック" pitchFamily="-92" charset="-128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51148" y="5282135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6+PB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3843751" y="5350468"/>
            <a:ext cx="111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40+PB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7137648" y="5256914"/>
            <a:ext cx="111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20+PB</a:t>
            </a:r>
            <a:endParaRPr lang="en-US" dirty="0"/>
          </a:p>
        </p:txBody>
      </p:sp>
      <p:sp>
        <p:nvSpPr>
          <p:cNvPr id="449" name="TextBox 154"/>
          <p:cNvSpPr txBox="1">
            <a:spLocks noChangeArrowheads="1"/>
          </p:cNvSpPr>
          <p:nvPr/>
        </p:nvSpPr>
        <p:spPr bwMode="auto">
          <a:xfrm>
            <a:off x="700472" y="4229257"/>
            <a:ext cx="768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smtClean="0">
                <a:ea typeface="MS Pゴシック" pitchFamily="-92" charset="-128"/>
              </a:rPr>
              <a:t>EDW</a:t>
            </a:r>
            <a:endParaRPr lang="en-US" sz="1800" dirty="0">
              <a:ea typeface="MS Pゴシック" pitchFamily="-92" charset="-128"/>
            </a:endParaRPr>
          </a:p>
        </p:txBody>
      </p:sp>
      <p:sp>
        <p:nvSpPr>
          <p:cNvPr id="450" name="AutoShape 1"/>
          <p:cNvSpPr>
            <a:spLocks/>
          </p:cNvSpPr>
          <p:nvPr/>
        </p:nvSpPr>
        <p:spPr bwMode="auto">
          <a:xfrm>
            <a:off x="311356" y="5718579"/>
            <a:ext cx="8313916" cy="878135"/>
          </a:xfrm>
          <a:prstGeom prst="roundRect">
            <a:avLst>
              <a:gd name="adj" fmla="val 6250"/>
            </a:avLst>
          </a:prstGeom>
          <a:solidFill>
            <a:schemeClr val="tx1">
              <a:alpha val="16000"/>
            </a:schemeClr>
          </a:solidFill>
          <a:ln w="57150">
            <a:solidFill>
              <a:schemeClr val="accent1"/>
            </a:solidFill>
            <a:prstDash val="solid"/>
            <a:round/>
            <a:headEnd/>
            <a:tailEnd/>
          </a:ln>
          <a:effectLst>
            <a:glow rad="101600">
              <a:schemeClr val="bg2">
                <a:alpha val="75000"/>
              </a:schemeClr>
            </a:glo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MS Pゴシック" charset="0"/>
              <a:cs typeface="MS Pゴシック" charset="0"/>
            </a:endParaRPr>
          </a:p>
        </p:txBody>
      </p:sp>
      <p:sp>
        <p:nvSpPr>
          <p:cNvPr id="451" name="AutoShape 12"/>
          <p:cNvSpPr>
            <a:spLocks/>
          </p:cNvSpPr>
          <p:nvPr/>
        </p:nvSpPr>
        <p:spPr bwMode="auto">
          <a:xfrm>
            <a:off x="892854" y="5956472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ea typeface="MS Pゴシック" charset="0"/>
                <a:cs typeface="Arial"/>
              </a:rPr>
              <a:t>Ab Initio</a:t>
            </a:r>
          </a:p>
        </p:txBody>
      </p:sp>
      <p:sp>
        <p:nvSpPr>
          <p:cNvPr id="452" name="AutoShape 12"/>
          <p:cNvSpPr>
            <a:spLocks/>
          </p:cNvSpPr>
          <p:nvPr/>
        </p:nvSpPr>
        <p:spPr bwMode="auto">
          <a:xfrm>
            <a:off x="4824774" y="5956472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ea typeface="MS Pゴシック" charset="0"/>
                <a:cs typeface="Arial"/>
              </a:rPr>
              <a:t>UC4</a:t>
            </a:r>
          </a:p>
        </p:txBody>
      </p:sp>
      <p:sp>
        <p:nvSpPr>
          <p:cNvPr id="453" name="AutoShape 12"/>
          <p:cNvSpPr>
            <a:spLocks/>
          </p:cNvSpPr>
          <p:nvPr/>
        </p:nvSpPr>
        <p:spPr bwMode="auto">
          <a:xfrm>
            <a:off x="7012397" y="5956472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ea typeface="MS Pゴシック" charset="0"/>
                <a:cs typeface="Arial"/>
              </a:rPr>
              <a:t>SOA</a:t>
            </a:r>
          </a:p>
        </p:txBody>
      </p:sp>
      <p:sp>
        <p:nvSpPr>
          <p:cNvPr id="454" name="Rectangle 15"/>
          <p:cNvSpPr>
            <a:spLocks/>
          </p:cNvSpPr>
          <p:nvPr/>
        </p:nvSpPr>
        <p:spPr bwMode="auto">
          <a:xfrm>
            <a:off x="546687" y="5646222"/>
            <a:ext cx="16090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ea typeface="MS Pゴシック" charset="0"/>
                <a:cs typeface="MS Pゴシック" charset="0"/>
                <a:sym typeface="Verdana" charset="0"/>
              </a:rPr>
              <a:t>Data Integration</a:t>
            </a:r>
          </a:p>
        </p:txBody>
      </p:sp>
      <p:sp>
        <p:nvSpPr>
          <p:cNvPr id="457" name="AutoShape 12"/>
          <p:cNvSpPr>
            <a:spLocks/>
          </p:cNvSpPr>
          <p:nvPr/>
        </p:nvSpPr>
        <p:spPr bwMode="auto">
          <a:xfrm>
            <a:off x="2887119" y="5982044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ea typeface="MS Pゴシック" charset="0"/>
                <a:cs typeface="Arial"/>
              </a:rPr>
              <a:t>Informatica</a:t>
            </a:r>
            <a:endParaRPr lang="en-US" sz="1200" b="1" dirty="0">
              <a:solidFill>
                <a:schemeClr val="tx1"/>
              </a:solidFill>
              <a:ea typeface="MS Pゴシック" charset="0"/>
              <a:cs typeface="Arial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751148" y="5524330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442" name="Explosion 2 441"/>
          <p:cNvSpPr/>
          <p:nvPr/>
        </p:nvSpPr>
        <p:spPr>
          <a:xfrm>
            <a:off x="2860871" y="5561917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443" name="Explosion 2 442"/>
          <p:cNvSpPr/>
          <p:nvPr/>
        </p:nvSpPr>
        <p:spPr>
          <a:xfrm>
            <a:off x="913290" y="3952707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445" name="Explosion 2 444"/>
          <p:cNvSpPr/>
          <p:nvPr/>
        </p:nvSpPr>
        <p:spPr>
          <a:xfrm>
            <a:off x="4075839" y="3895606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446" name="Explosion 2 445"/>
          <p:cNvSpPr/>
          <p:nvPr/>
        </p:nvSpPr>
        <p:spPr>
          <a:xfrm>
            <a:off x="6878902" y="3887189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447" name="Explosion 2 446"/>
          <p:cNvSpPr/>
          <p:nvPr/>
        </p:nvSpPr>
        <p:spPr>
          <a:xfrm>
            <a:off x="5033339" y="5465507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455" name="Explosion 2 454"/>
          <p:cNvSpPr/>
          <p:nvPr/>
        </p:nvSpPr>
        <p:spPr>
          <a:xfrm>
            <a:off x="7050024" y="5366214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6738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2" grpId="0" animBg="1"/>
      <p:bldP spid="443" grpId="0" animBg="1"/>
      <p:bldP spid="445" grpId="0" animBg="1"/>
      <p:bldP spid="446" grpId="0" animBg="1"/>
      <p:bldP spid="447" grpId="0" animBg="1"/>
      <p:bldP spid="4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eBay Data Platform Batch Support</a:t>
            </a:r>
            <a:endParaRPr lang="en-US" dirty="0"/>
          </a:p>
        </p:txBody>
      </p:sp>
      <p:sp>
        <p:nvSpPr>
          <p:cNvPr id="9" name="Explosion 2 8"/>
          <p:cNvSpPr/>
          <p:nvPr/>
        </p:nvSpPr>
        <p:spPr>
          <a:xfrm>
            <a:off x="1526760" y="3659654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10" name="Explosion 2 9"/>
          <p:cNvSpPr/>
          <p:nvPr/>
        </p:nvSpPr>
        <p:spPr>
          <a:xfrm>
            <a:off x="1679160" y="2744227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11" name="Explosion 2 10"/>
          <p:cNvSpPr/>
          <p:nvPr/>
        </p:nvSpPr>
        <p:spPr>
          <a:xfrm>
            <a:off x="5275930" y="2897140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12" name="Explosion 2 11"/>
          <p:cNvSpPr/>
          <p:nvPr/>
        </p:nvSpPr>
        <p:spPr>
          <a:xfrm>
            <a:off x="5178958" y="4012592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13" name="Explosion 2 12"/>
          <p:cNvSpPr/>
          <p:nvPr/>
        </p:nvSpPr>
        <p:spPr>
          <a:xfrm>
            <a:off x="1374360" y="4670331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14" name="Explosion 2 13"/>
          <p:cNvSpPr/>
          <p:nvPr/>
        </p:nvSpPr>
        <p:spPr>
          <a:xfrm>
            <a:off x="3334670" y="4928019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15" name="Explosion 2 14"/>
          <p:cNvSpPr/>
          <p:nvPr/>
        </p:nvSpPr>
        <p:spPr>
          <a:xfrm>
            <a:off x="5583490" y="4862704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16" name="Explosion 2 15"/>
          <p:cNvSpPr/>
          <p:nvPr/>
        </p:nvSpPr>
        <p:spPr>
          <a:xfrm>
            <a:off x="3315620" y="1828800"/>
            <a:ext cx="1960310" cy="9154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b="1" dirty="0" smtClean="0"/>
              <a:t>Batches LOG</a:t>
            </a:r>
            <a:endParaRPr lang="zh-CN" altLang="en-US" sz="1300" b="1" dirty="0"/>
          </a:p>
        </p:txBody>
      </p:sp>
      <p:sp>
        <p:nvSpPr>
          <p:cNvPr id="4" name="Rectangle 3"/>
          <p:cNvSpPr/>
          <p:nvPr/>
        </p:nvSpPr>
        <p:spPr>
          <a:xfrm>
            <a:off x="3382755" y="3541915"/>
            <a:ext cx="1893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altLang="zh-CN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4302" y="2967335"/>
            <a:ext cx="403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Failure Type</a:t>
            </a:r>
            <a:endParaRPr lang="en-US" altLang="zh-CN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6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eBay Data Platform Batch Support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22792"/>
            <a:ext cx="563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Business Problem</a:t>
            </a:r>
          </a:p>
          <a:p>
            <a:endParaRPr lang="en-US" altLang="zh-CN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000" dirty="0"/>
              <a:t>How many types of Batch Failure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000" dirty="0"/>
              <a:t>How to describe each type of Batch Failure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000" dirty="0"/>
              <a:t>How to automatically detect Batch Failure</a:t>
            </a:r>
            <a:endParaRPr lang="zh-CN" altLang="en-US" sz="20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124200" cy="219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eBay Data Platform Batch Support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7632"/>
            <a:ext cx="1799436" cy="516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ipan\AppData\Local\Temp\pptbz_商务图片精选39\精选39\ppt宝藏提供_www.pptbz.com_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eBay Data Platform Batch Monitoring Center</a:t>
            </a:r>
            <a:endParaRPr lang="en-US" dirty="0"/>
          </a:p>
        </p:txBody>
      </p:sp>
      <p:pic>
        <p:nvPicPr>
          <p:cNvPr id="4" name="Picture 2" descr="C:\Users\jipan\Desktop\TM\ETLCATE\PRODUCT\recomm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236761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2386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638800"/>
            <a:ext cx="95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en-US" altLang="zh-CN" b="1" baseline="30000" dirty="0" smtClean="0"/>
              <a:t>st</a:t>
            </a:r>
            <a:r>
              <a:rPr lang="en-US" altLang="zh-CN" b="1" dirty="0" smtClean="0"/>
              <a:t> Cycle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638800"/>
            <a:ext cx="108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Nth Cycle</a:t>
            </a:r>
            <a:endParaRPr lang="zh-CN" altLang="en-US" b="1" dirty="0"/>
          </a:p>
        </p:txBody>
      </p:sp>
      <p:sp>
        <p:nvSpPr>
          <p:cNvPr id="8" name="Left Arrow 7"/>
          <p:cNvSpPr/>
          <p:nvPr/>
        </p:nvSpPr>
        <p:spPr>
          <a:xfrm>
            <a:off x="6069008" y="23622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69008" y="1676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eBay Data Platform Batch Monitoring Center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550"/>
            <a:ext cx="7143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eBay Data Platform Batch Monitoring Center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7" y="1270000"/>
            <a:ext cx="698341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3058473">
            <a:off x="2734983" y="2825498"/>
            <a:ext cx="318610" cy="1707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own Arrow 3"/>
          <p:cNvSpPr/>
          <p:nvPr/>
        </p:nvSpPr>
        <p:spPr>
          <a:xfrm rot="7140789">
            <a:off x="6966711" y="4731823"/>
            <a:ext cx="319866" cy="1831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altLang="zh-CN" dirty="0" smtClean="0"/>
              <a:t>eBay DDI Introduction</a:t>
            </a:r>
            <a:endParaRPr lang="en-US" altLang="zh-CN" dirty="0"/>
          </a:p>
          <a:p>
            <a:pPr>
              <a:spcBef>
                <a:spcPts val="3000"/>
              </a:spcBef>
            </a:pPr>
            <a:r>
              <a:rPr lang="en-US" altLang="zh-CN" sz="2200" dirty="0" smtClean="0"/>
              <a:t>eBay Mobile Buyer Purchase Behavior Analysis Case Study</a:t>
            </a:r>
          </a:p>
          <a:p>
            <a:pPr>
              <a:spcBef>
                <a:spcPts val="3000"/>
              </a:spcBef>
            </a:pPr>
            <a:r>
              <a:rPr lang="en-US" altLang="zh-CN" sz="2200" dirty="0" smtClean="0"/>
              <a:t>ETL Failure Message Classification Case Study</a:t>
            </a:r>
            <a:endParaRPr lang="en-US" altLang="zh-CN" sz="2200" dirty="0"/>
          </a:p>
          <a:p>
            <a:pPr>
              <a:spcBef>
                <a:spcPts val="3000"/>
              </a:spcBef>
            </a:pPr>
            <a:r>
              <a:rPr lang="zh-CN" altLang="en-US" sz="2200" dirty="0"/>
              <a:t>Ｑ＆Ａ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65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2552482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ebay_logo_on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4" y="1600199"/>
            <a:ext cx="2441448" cy="9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78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Ｑ</a:t>
            </a:r>
            <a:r>
              <a:rPr lang="en-US" altLang="zh-CN" dirty="0" smtClean="0"/>
              <a:t>&amp;A</a:t>
            </a:r>
            <a:endParaRPr lang="en-US" dirty="0" smtClean="0"/>
          </a:p>
        </p:txBody>
      </p:sp>
      <p:pic>
        <p:nvPicPr>
          <p:cNvPr id="28678" name="Picture 8" descr="C:\Documents and Settings\nnagtode\Local Settings\Temporary Internet Files\Content.IE5\51VUFL1P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262" y="2209800"/>
            <a:ext cx="13557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034088" cy="549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94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C16EA-3569-49FD-B19C-C35E14A2C0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ip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39" y="1510135"/>
            <a:ext cx="8870522" cy="3228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836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15100"/>
            <a:ext cx="323850" cy="228600"/>
          </a:xfrm>
          <a:prstGeom prst="rect">
            <a:avLst/>
          </a:prstGeom>
          <a:noFill/>
        </p:spPr>
        <p:txBody>
          <a:bodyPr/>
          <a:lstStyle/>
          <a:p>
            <a:fld id="{B243F693-497D-42D1-AB4B-9C8EA1ED23C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Platform Architecture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81" y="1189395"/>
            <a:ext cx="7796214" cy="52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048000" y="1752600"/>
            <a:ext cx="2209800" cy="3810000"/>
            <a:chOff x="6529316" y="1465041"/>
            <a:chExt cx="2133600" cy="38100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529316" y="1465041"/>
              <a:ext cx="2133600" cy="3810000"/>
            </a:xfrm>
            <a:prstGeom prst="roundRect">
              <a:avLst>
                <a:gd name="adj" fmla="val 493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/>
              <a:contourClr>
                <a:schemeClr val="accent5">
                  <a:tint val="100000"/>
                  <a:shade val="100000"/>
                  <a:hueMod val="100000"/>
                  <a:satMod val="100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EDW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ea typeface="MS Pゴシック" pitchFamily="-92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ea typeface="MS Pゴシック" pitchFamily="-92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Singularity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solidFill>
                  <a:schemeClr val="tx1"/>
                </a:solidFill>
                <a:ea typeface="MS Pゴシック" pitchFamily="-92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u="sng" dirty="0" smtClean="0">
                <a:solidFill>
                  <a:schemeClr val="tx1"/>
                </a:solidFill>
                <a:ea typeface="MS Pゴシック" pitchFamily="-92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u="sng" dirty="0" err="1" smtClean="0">
                  <a:solidFill>
                    <a:schemeClr val="tx1"/>
                  </a:solidFill>
                  <a:ea typeface="MS Pゴシック" pitchFamily="-92" charset="-128"/>
                </a:rPr>
                <a:t>Hadoop</a:t>
              </a:r>
              <a:endParaRPr lang="en-US" b="1" u="sng" dirty="0" smtClean="0">
                <a:solidFill>
                  <a:schemeClr val="tx1"/>
                </a:solidFill>
                <a:ea typeface="MS Pゴシック" pitchFamily="-92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6567416" y="1828800"/>
              <a:ext cx="2057400" cy="627887"/>
            </a:xfrm>
            <a:prstGeom prst="can">
              <a:avLst/>
            </a:prstGeom>
            <a:solidFill>
              <a:srgbClr val="00B0F0">
                <a:alpha val="18000"/>
              </a:srgbClr>
            </a:solidFill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6553200" y="2953513"/>
              <a:ext cx="2057400" cy="627887"/>
            </a:xfrm>
            <a:prstGeom prst="can">
              <a:avLst/>
            </a:prstGeom>
            <a:solidFill>
              <a:srgbClr val="00B0F0">
                <a:alpha val="18000"/>
              </a:srgbClr>
            </a:solidFill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6553200" y="4038600"/>
              <a:ext cx="2057400" cy="627887"/>
            </a:xfrm>
            <a:prstGeom prst="can">
              <a:avLst/>
            </a:prstGeom>
            <a:solidFill>
              <a:srgbClr val="00B0F0">
                <a:alpha val="18000"/>
              </a:srgbClr>
            </a:solidFill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Picture 2" descr="C:\Users\lukhan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6525" y="3162675"/>
            <a:ext cx="965742" cy="2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153"/>
          <p:cNvGrpSpPr>
            <a:grpSpLocks/>
          </p:cNvGrpSpPr>
          <p:nvPr/>
        </p:nvGrpSpPr>
        <p:grpSpPr bwMode="auto">
          <a:xfrm>
            <a:off x="7848600" y="3987801"/>
            <a:ext cx="609600" cy="1034096"/>
            <a:chOff x="1682750" y="1227138"/>
            <a:chExt cx="635000" cy="2066925"/>
          </a:xfrm>
        </p:grpSpPr>
        <p:grpSp>
          <p:nvGrpSpPr>
            <p:cNvPr id="346" name="Group 87"/>
            <p:cNvGrpSpPr>
              <a:grpSpLocks/>
            </p:cNvGrpSpPr>
            <p:nvPr/>
          </p:nvGrpSpPr>
          <p:grpSpPr bwMode="auto">
            <a:xfrm>
              <a:off x="1682750" y="1227138"/>
              <a:ext cx="330200" cy="1762125"/>
              <a:chOff x="438150" y="1227138"/>
              <a:chExt cx="330200" cy="1762125"/>
            </a:xfrm>
          </p:grpSpPr>
          <p:sp>
            <p:nvSpPr>
              <p:cNvPr id="411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2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3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4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5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6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7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8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9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0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1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2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3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4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5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6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7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8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2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6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7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347" name="Group 89"/>
            <p:cNvGrpSpPr>
              <a:grpSpLocks/>
            </p:cNvGrpSpPr>
            <p:nvPr/>
          </p:nvGrpSpPr>
          <p:grpSpPr bwMode="auto">
            <a:xfrm>
              <a:off x="1835150" y="1379538"/>
              <a:ext cx="330200" cy="1762125"/>
              <a:chOff x="438150" y="1227138"/>
              <a:chExt cx="330200" cy="1762125"/>
            </a:xfrm>
          </p:grpSpPr>
          <p:sp>
            <p:nvSpPr>
              <p:cNvPr id="380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1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2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3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4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5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6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7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8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89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0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1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2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3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4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5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6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7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8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99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0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1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2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3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4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5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6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7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8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09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410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348" name="Group 121"/>
            <p:cNvGrpSpPr>
              <a:grpSpLocks/>
            </p:cNvGrpSpPr>
            <p:nvPr/>
          </p:nvGrpSpPr>
          <p:grpSpPr bwMode="auto">
            <a:xfrm>
              <a:off x="1987550" y="1531938"/>
              <a:ext cx="330200" cy="1762125"/>
              <a:chOff x="438150" y="1227138"/>
              <a:chExt cx="330200" cy="1762125"/>
            </a:xfrm>
          </p:grpSpPr>
          <p:sp>
            <p:nvSpPr>
              <p:cNvPr id="349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0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1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2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3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4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5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6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7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8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59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0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1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2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3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4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5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6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7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8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69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0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1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2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3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4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5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6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7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8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79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</p:grpSp>
      <p:grpSp>
        <p:nvGrpSpPr>
          <p:cNvPr id="140" name="Group 153"/>
          <p:cNvGrpSpPr>
            <a:grpSpLocks/>
          </p:cNvGrpSpPr>
          <p:nvPr/>
        </p:nvGrpSpPr>
        <p:grpSpPr bwMode="auto">
          <a:xfrm>
            <a:off x="7239000" y="3987801"/>
            <a:ext cx="635000" cy="1107923"/>
            <a:chOff x="1682750" y="1227138"/>
            <a:chExt cx="635000" cy="2066925"/>
          </a:xfrm>
        </p:grpSpPr>
        <p:grpSp>
          <p:nvGrpSpPr>
            <p:cNvPr id="141" name="Group 87"/>
            <p:cNvGrpSpPr>
              <a:grpSpLocks/>
            </p:cNvGrpSpPr>
            <p:nvPr/>
          </p:nvGrpSpPr>
          <p:grpSpPr bwMode="auto">
            <a:xfrm>
              <a:off x="1682750" y="1227138"/>
              <a:ext cx="330200" cy="1762125"/>
              <a:chOff x="438150" y="1227138"/>
              <a:chExt cx="330200" cy="1762125"/>
            </a:xfrm>
          </p:grpSpPr>
          <p:sp>
            <p:nvSpPr>
              <p:cNvPr id="314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5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6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7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8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9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0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1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2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3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4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5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6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7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8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29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0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1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2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3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4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5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6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7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8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39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0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1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2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3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44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142" name="Group 89"/>
            <p:cNvGrpSpPr>
              <a:grpSpLocks/>
            </p:cNvGrpSpPr>
            <p:nvPr/>
          </p:nvGrpSpPr>
          <p:grpSpPr bwMode="auto">
            <a:xfrm>
              <a:off x="1835150" y="1379538"/>
              <a:ext cx="330200" cy="1762125"/>
              <a:chOff x="438150" y="1227138"/>
              <a:chExt cx="330200" cy="1762125"/>
            </a:xfrm>
          </p:grpSpPr>
          <p:sp>
            <p:nvSpPr>
              <p:cNvPr id="283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4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5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6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7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8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9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0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1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2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3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4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5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6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7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8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99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0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1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2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3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4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5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6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7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8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09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0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1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2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313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143" name="Group 121"/>
            <p:cNvGrpSpPr>
              <a:grpSpLocks/>
            </p:cNvGrpSpPr>
            <p:nvPr/>
          </p:nvGrpSpPr>
          <p:grpSpPr bwMode="auto">
            <a:xfrm>
              <a:off x="1987550" y="1531938"/>
              <a:ext cx="330200" cy="1762125"/>
              <a:chOff x="438150" y="1227138"/>
              <a:chExt cx="330200" cy="1762125"/>
            </a:xfrm>
          </p:grpSpPr>
          <p:sp>
            <p:nvSpPr>
              <p:cNvPr id="144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45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46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47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5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6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7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8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59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0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3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5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69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0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1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2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3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4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6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3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4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5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6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7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8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79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0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1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82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</p:grpSp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635000"/>
          </a:xfrm>
        </p:spPr>
        <p:txBody>
          <a:bodyPr/>
          <a:lstStyle/>
          <a:p>
            <a:pPr eaLnBrk="1" hangingPunct="1"/>
            <a:r>
              <a:rPr lang="en-US" dirty="0" smtClean="0"/>
              <a:t>Data Platforms</a:t>
            </a:r>
          </a:p>
        </p:txBody>
      </p:sp>
      <p:sp>
        <p:nvSpPr>
          <p:cNvPr id="104" name="Flowchart: Magnetic Disk 103"/>
          <p:cNvSpPr/>
          <p:nvPr/>
        </p:nvSpPr>
        <p:spPr bwMode="auto">
          <a:xfrm>
            <a:off x="3135312" y="4117757"/>
            <a:ext cx="2351088" cy="1087655"/>
          </a:xfrm>
          <a:prstGeom prst="flowChartMagneticDisk">
            <a:avLst/>
          </a:prstGeom>
          <a:ln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400" dirty="0" smtClean="0">
                <a:solidFill>
                  <a:prstClr val="black"/>
                </a:solidFill>
                <a:ea typeface="MS Pゴシック" pitchFamily="-92" charset="-128"/>
              </a:rPr>
              <a:t>Data Warehouse </a:t>
            </a:r>
          </a:p>
          <a:p>
            <a:pPr algn="ctr" eaLnBrk="0" hangingPunct="0">
              <a:defRPr/>
            </a:pPr>
            <a:r>
              <a:rPr lang="en-US" sz="1400" dirty="0" smtClean="0">
                <a:solidFill>
                  <a:prstClr val="black"/>
                </a:solidFill>
                <a:ea typeface="MS Pゴシック" pitchFamily="-92" charset="-128"/>
              </a:rPr>
              <a:t>+ Behavioral</a:t>
            </a:r>
            <a:endParaRPr lang="en-US" sz="1400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105" name="Left-Right Arrow 104"/>
          <p:cNvSpPr/>
          <p:nvPr/>
        </p:nvSpPr>
        <p:spPr bwMode="auto">
          <a:xfrm>
            <a:off x="2298700" y="4662487"/>
            <a:ext cx="749300" cy="239713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1400" b="1" dirty="0">
              <a:solidFill>
                <a:srgbClr val="0070C0"/>
              </a:solidFill>
              <a:ea typeface="MS Pゴシック" pitchFamily="-92" charset="-128"/>
            </a:endParaRPr>
          </a:p>
        </p:txBody>
      </p:sp>
      <p:sp>
        <p:nvSpPr>
          <p:cNvPr id="50183" name="TextBox 154"/>
          <p:cNvSpPr txBox="1">
            <a:spLocks noChangeArrowheads="1"/>
          </p:cNvSpPr>
          <p:nvPr/>
        </p:nvSpPr>
        <p:spPr bwMode="auto">
          <a:xfrm>
            <a:off x="3576925" y="4152883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70C0"/>
                </a:solidFill>
                <a:ea typeface="MS Pゴシック" pitchFamily="-92" charset="-128"/>
              </a:rPr>
              <a:t>Singularity</a:t>
            </a:r>
            <a:endParaRPr lang="en-US" sz="1800" dirty="0">
              <a:solidFill>
                <a:srgbClr val="0070C0"/>
              </a:solidFill>
              <a:ea typeface="MS Pゴシック" pitchFamily="-92" charset="-128"/>
            </a:endParaRPr>
          </a:p>
        </p:txBody>
      </p:sp>
      <p:sp>
        <p:nvSpPr>
          <p:cNvPr id="130" name="Flowchart: Magnetic Disk 129"/>
          <p:cNvSpPr/>
          <p:nvPr/>
        </p:nvSpPr>
        <p:spPr bwMode="auto">
          <a:xfrm>
            <a:off x="228600" y="4113914"/>
            <a:ext cx="1905000" cy="10668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a typeface="MS Pゴシック" pitchFamily="-92" charset="-128"/>
              </a:rPr>
              <a:t>Data Warehouse</a:t>
            </a:r>
            <a:endParaRPr lang="en-US" sz="1400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139" name="Left-Right Arrow 138"/>
          <p:cNvSpPr/>
          <p:nvPr/>
        </p:nvSpPr>
        <p:spPr bwMode="auto">
          <a:xfrm>
            <a:off x="5575300" y="4698008"/>
            <a:ext cx="749300" cy="23971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1400" b="1" dirty="0">
              <a:solidFill>
                <a:srgbClr val="0070C0"/>
              </a:solidFill>
              <a:ea typeface="MS Pゴシック" pitchFamily="-92" charset="-128"/>
            </a:endParaRPr>
          </a:p>
        </p:txBody>
      </p:sp>
      <p:sp>
        <p:nvSpPr>
          <p:cNvPr id="50225" name="TextBox 148"/>
          <p:cNvSpPr txBox="1">
            <a:spLocks noChangeArrowheads="1"/>
          </p:cNvSpPr>
          <p:nvPr/>
        </p:nvSpPr>
        <p:spPr bwMode="auto">
          <a:xfrm>
            <a:off x="3576925" y="2387600"/>
            <a:ext cx="1727576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prstClr val="white"/>
                </a:solidFill>
              </a:rPr>
              <a:t>Semi-structured/  SQL++</a:t>
            </a:r>
            <a:endParaRPr lang="en-US" sz="1200" i="1" dirty="0">
              <a:solidFill>
                <a:prstClr val="white"/>
              </a:solidFill>
            </a:endParaRPr>
          </a:p>
        </p:txBody>
      </p:sp>
      <p:sp>
        <p:nvSpPr>
          <p:cNvPr id="50226" name="TextBox 151"/>
          <p:cNvSpPr txBox="1">
            <a:spLocks noChangeArrowheads="1"/>
          </p:cNvSpPr>
          <p:nvPr/>
        </p:nvSpPr>
        <p:spPr bwMode="auto">
          <a:xfrm>
            <a:off x="609600" y="2387600"/>
            <a:ext cx="1342227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prstClr val="white"/>
                </a:solidFill>
              </a:rPr>
              <a:t>Structured/ SQL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968241" y="3543726"/>
            <a:ext cx="26562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 smtClean="0">
                <a:solidFill>
                  <a:srgbClr val="2C7C9F">
                    <a:lumMod val="75000"/>
                  </a:srgbClr>
                </a:solidFill>
                <a:ea typeface="MS Pゴシック" pitchFamily="-92" charset="-128"/>
              </a:rPr>
              <a:t>Low End Enterprise-class System</a:t>
            </a:r>
            <a:endParaRPr lang="en-US" sz="1200" b="1" dirty="0">
              <a:solidFill>
                <a:srgbClr val="2C7C9F">
                  <a:lumMod val="75000"/>
                </a:srgbClr>
              </a:solidFill>
              <a:ea typeface="MS Pゴシック" pitchFamily="-92" charset="-128"/>
            </a:endParaRPr>
          </a:p>
        </p:txBody>
      </p:sp>
      <p:grpSp>
        <p:nvGrpSpPr>
          <p:cNvPr id="2" name="Group 176"/>
          <p:cNvGrpSpPr>
            <a:grpSpLocks/>
          </p:cNvGrpSpPr>
          <p:nvPr/>
        </p:nvGrpSpPr>
        <p:grpSpPr bwMode="auto">
          <a:xfrm>
            <a:off x="311356" y="2921000"/>
            <a:ext cx="5343119" cy="430388"/>
            <a:chOff x="295064" y="3379113"/>
            <a:chExt cx="5343277" cy="430887"/>
          </a:xfrm>
        </p:grpSpPr>
        <p:sp>
          <p:nvSpPr>
            <p:cNvPr id="50219" name="TextBox 141"/>
            <p:cNvSpPr txBox="1">
              <a:spLocks noChangeArrowheads="1"/>
            </p:cNvSpPr>
            <p:nvPr/>
          </p:nvSpPr>
          <p:spPr bwMode="auto">
            <a:xfrm>
              <a:off x="2920930" y="3379113"/>
              <a:ext cx="271741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Contextual-Complex Analytics</a:t>
              </a:r>
            </a:p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Deep, Seasonal, Consumable Data Sets</a:t>
              </a:r>
            </a:p>
          </p:txBody>
        </p:sp>
        <p:sp>
          <p:nvSpPr>
            <p:cNvPr id="50220" name="TextBox 165"/>
            <p:cNvSpPr txBox="1">
              <a:spLocks noChangeArrowheads="1"/>
            </p:cNvSpPr>
            <p:nvPr/>
          </p:nvSpPr>
          <p:spPr bwMode="auto">
            <a:xfrm>
              <a:off x="295064" y="3379113"/>
              <a:ext cx="20665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Production Data Warehousing</a:t>
              </a:r>
            </a:p>
            <a:p>
              <a:pPr eaLnBrk="0" hangingPunct="0"/>
              <a:r>
                <a:rPr lang="en-US" sz="1100" i="1" dirty="0">
                  <a:solidFill>
                    <a:prstClr val="black"/>
                  </a:solidFill>
                  <a:ea typeface="MS Pゴシック" pitchFamily="-92" charset="-128"/>
                </a:rPr>
                <a:t>Large Concurrent User-base</a:t>
              </a:r>
            </a:p>
          </p:txBody>
        </p:sp>
      </p:grp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228600" y="939800"/>
            <a:ext cx="8610612" cy="1419999"/>
            <a:chOff x="228674" y="667198"/>
            <a:chExt cx="8611221" cy="1419478"/>
          </a:xfrm>
        </p:grpSpPr>
        <p:cxnSp>
          <p:nvCxnSpPr>
            <p:cNvPr id="50206" name="Straight Arrow Connector 154"/>
            <p:cNvCxnSpPr>
              <a:cxnSpLocks noChangeShapeType="1"/>
            </p:cNvCxnSpPr>
            <p:nvPr/>
          </p:nvCxnSpPr>
          <p:spPr bwMode="auto">
            <a:xfrm>
              <a:off x="2983185" y="1962123"/>
              <a:ext cx="5856710" cy="1587"/>
            </a:xfrm>
            <a:prstGeom prst="straightConnector1">
              <a:avLst/>
            </a:prstGeom>
            <a:ln w="31750">
              <a:solidFill>
                <a:schemeClr val="accent5"/>
              </a:solidFill>
              <a:headEnd type="stealth" w="lg" len="lg"/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0207" name="TextBox 158"/>
            <p:cNvSpPr txBox="1">
              <a:spLocks noChangeArrowheads="1"/>
            </p:cNvSpPr>
            <p:nvPr/>
          </p:nvSpPr>
          <p:spPr bwMode="auto">
            <a:xfrm>
              <a:off x="5577205" y="1809779"/>
              <a:ext cx="1595998" cy="2768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B050"/>
                  </a:solidFill>
                  <a:ea typeface="MS Pゴシック" pitchFamily="-92" charset="-128"/>
                </a:rPr>
                <a:t>Discover &amp; Explore</a:t>
              </a:r>
            </a:p>
          </p:txBody>
        </p:sp>
        <p:cxnSp>
          <p:nvCxnSpPr>
            <p:cNvPr id="50208" name="Straight Arrow Connector 159"/>
            <p:cNvCxnSpPr>
              <a:cxnSpLocks noChangeShapeType="1"/>
            </p:cNvCxnSpPr>
            <p:nvPr/>
          </p:nvCxnSpPr>
          <p:spPr bwMode="auto">
            <a:xfrm>
              <a:off x="228674" y="1733607"/>
              <a:ext cx="4394887" cy="1587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1875840" y="1581263"/>
              <a:ext cx="1471681" cy="2768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solidFill>
                    <a:srgbClr val="244A58">
                      <a:lumMod val="60000"/>
                      <a:lumOff val="40000"/>
                    </a:srgbClr>
                  </a:solidFill>
                  <a:ea typeface="MS Pゴシック" pitchFamily="-92" charset="-128"/>
                </a:rPr>
                <a:t>Analyze &amp; Report</a:t>
              </a:r>
            </a:p>
          </p:txBody>
        </p:sp>
        <p:pic>
          <p:nvPicPr>
            <p:cNvPr id="50212" name="Picture 2" descr="C:\Documents and Settings\gayatripatel\My Documents\My Pictures\Microsoft Clip Organizer\j044145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5245" y="1213078"/>
              <a:ext cx="520529" cy="5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14" name="Picture 2" descr="C:\Documents and Settings\gayatripatel\My Documents\My Pictures\Microsoft Clip Organizer\j044145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7933" y="1200402"/>
              <a:ext cx="520529" cy="5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" name="TextBox 168"/>
            <p:cNvSpPr txBox="1">
              <a:spLocks noChangeArrowheads="1"/>
            </p:cNvSpPr>
            <p:nvPr/>
          </p:nvSpPr>
          <p:spPr bwMode="auto">
            <a:xfrm>
              <a:off x="3871161" y="667198"/>
              <a:ext cx="1139849" cy="52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prstClr val="black"/>
                  </a:solidFill>
                  <a:ea typeface="MS Pゴシック" pitchFamily="-92" charset="-128"/>
                </a:rPr>
                <a:t>150+</a:t>
              </a:r>
            </a:p>
            <a:p>
              <a:pPr eaLnBrk="0" hangingPunct="0"/>
              <a:r>
                <a:rPr lang="en-US" sz="1000" dirty="0" smtClean="0">
                  <a:solidFill>
                    <a:prstClr val="black"/>
                  </a:solidFill>
                  <a:ea typeface="MS Pゴシック" pitchFamily="-92" charset="-128"/>
                </a:rPr>
                <a:t>concurrent users</a:t>
              </a:r>
              <a:endParaRPr lang="en-US" sz="1000" dirty="0">
                <a:solidFill>
                  <a:prstClr val="black"/>
                </a:solidFill>
                <a:ea typeface="MS Pゴシック" pitchFamily="-92" charset="-128"/>
              </a:endParaRPr>
            </a:p>
          </p:txBody>
        </p:sp>
        <p:sp>
          <p:nvSpPr>
            <p:cNvPr id="151" name="TextBox 168"/>
            <p:cNvSpPr txBox="1">
              <a:spLocks noChangeArrowheads="1"/>
            </p:cNvSpPr>
            <p:nvPr/>
          </p:nvSpPr>
          <p:spPr bwMode="auto">
            <a:xfrm>
              <a:off x="700579" y="667198"/>
              <a:ext cx="1139849" cy="52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prstClr val="black"/>
                  </a:solidFill>
                  <a:ea typeface="MS Pゴシック" pitchFamily="-92" charset="-128"/>
                </a:rPr>
                <a:t>500+</a:t>
              </a:r>
            </a:p>
            <a:p>
              <a:pPr eaLnBrk="0" hangingPunct="0"/>
              <a:r>
                <a:rPr lang="en-US" sz="1000" dirty="0" smtClean="0">
                  <a:solidFill>
                    <a:prstClr val="black"/>
                  </a:solidFill>
                  <a:ea typeface="MS Pゴシック" pitchFamily="-92" charset="-128"/>
                </a:rPr>
                <a:t>concurrent users</a:t>
              </a:r>
              <a:endParaRPr lang="en-US" sz="1000" dirty="0">
                <a:solidFill>
                  <a:prstClr val="black"/>
                </a:solidFill>
                <a:ea typeface="MS Pゴシック" pitchFamily="-92" charset="-128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380707" y="3543726"/>
            <a:ext cx="1967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 smtClean="0">
                <a:solidFill>
                  <a:srgbClr val="2C7C9F">
                    <a:lumMod val="75000"/>
                  </a:srgbClr>
                </a:solidFill>
                <a:ea typeface="MS Pゴシック" pitchFamily="-92" charset="-128"/>
              </a:rPr>
              <a:t>Enterprise-class System</a:t>
            </a:r>
            <a:endParaRPr lang="en-US" sz="1200" b="1" dirty="0">
              <a:solidFill>
                <a:srgbClr val="2C7C9F">
                  <a:lumMod val="75000"/>
                </a:srgbClr>
              </a:solidFill>
              <a:ea typeface="MS Pゴシック" pitchFamily="-92" charset="-128"/>
            </a:endParaRPr>
          </a:p>
        </p:txBody>
      </p:sp>
      <p:pic>
        <p:nvPicPr>
          <p:cNvPr id="161" name="Picture 2" descr="C:\Documents and Settings\gayatripatel\My Documents\My Pictures\Microsoft Clip Organizer\j04414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580" y="1473200"/>
            <a:ext cx="520492" cy="52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TextBox 168"/>
          <p:cNvSpPr txBox="1">
            <a:spLocks noChangeArrowheads="1"/>
          </p:cNvSpPr>
          <p:nvPr/>
        </p:nvSpPr>
        <p:spPr bwMode="auto">
          <a:xfrm>
            <a:off x="7250932" y="939800"/>
            <a:ext cx="1139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solidFill>
                  <a:prstClr val="black"/>
                </a:solidFill>
                <a:ea typeface="MS Pゴシック" pitchFamily="-92" charset="-128"/>
              </a:rPr>
              <a:t>5-10</a:t>
            </a:r>
          </a:p>
          <a:p>
            <a:pPr eaLnBrk="0" hangingPunct="0"/>
            <a:r>
              <a:rPr lang="en-US" sz="1000" dirty="0" smtClean="0">
                <a:solidFill>
                  <a:prstClr val="black"/>
                </a:solidFill>
                <a:ea typeface="MS Pゴシック" pitchFamily="-92" charset="-128"/>
              </a:rPr>
              <a:t>concurrent users</a:t>
            </a:r>
            <a:endParaRPr lang="en-US" sz="1000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167" name="TextBox 142"/>
          <p:cNvSpPr txBox="1">
            <a:spLocks noChangeArrowheads="1"/>
          </p:cNvSpPr>
          <p:nvPr/>
        </p:nvSpPr>
        <p:spPr bwMode="auto">
          <a:xfrm>
            <a:off x="7153274" y="2359799"/>
            <a:ext cx="1838325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prstClr val="white"/>
                </a:solidFill>
              </a:rPr>
              <a:t>Unstructured / JAVA&amp;C</a:t>
            </a:r>
            <a:endParaRPr lang="en-US" sz="1200" i="1" dirty="0">
              <a:solidFill>
                <a:prstClr val="white"/>
              </a:solidFill>
            </a:endParaRPr>
          </a:p>
        </p:txBody>
      </p: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6629400" y="3978276"/>
            <a:ext cx="609600" cy="1034096"/>
            <a:chOff x="1682750" y="1227138"/>
            <a:chExt cx="635000" cy="2066925"/>
          </a:xfrm>
        </p:grpSpPr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1682750" y="1227138"/>
              <a:ext cx="330200" cy="1762125"/>
              <a:chOff x="438150" y="1227138"/>
              <a:chExt cx="330200" cy="1762125"/>
            </a:xfrm>
          </p:grpSpPr>
          <p:sp>
            <p:nvSpPr>
              <p:cNvPr id="238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9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0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1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2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3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4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5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6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7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8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49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0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1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2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3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4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5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6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7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8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59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0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1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2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3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4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5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6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7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68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1835150" y="1379538"/>
              <a:ext cx="330200" cy="1762125"/>
              <a:chOff x="438150" y="1227138"/>
              <a:chExt cx="330200" cy="1762125"/>
            </a:xfrm>
          </p:grpSpPr>
          <p:sp>
            <p:nvSpPr>
              <p:cNvPr id="207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8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2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3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4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5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6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7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8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19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0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1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2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3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4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5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6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7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8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29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0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1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2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3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4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5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6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37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  <p:grpSp>
          <p:nvGrpSpPr>
            <p:cNvPr id="7" name="Group 121"/>
            <p:cNvGrpSpPr>
              <a:grpSpLocks/>
            </p:cNvGrpSpPr>
            <p:nvPr/>
          </p:nvGrpSpPr>
          <p:grpSpPr bwMode="auto">
            <a:xfrm>
              <a:off x="1987550" y="1531938"/>
              <a:ext cx="330200" cy="1762125"/>
              <a:chOff x="438150" y="1227138"/>
              <a:chExt cx="330200" cy="1762125"/>
            </a:xfrm>
          </p:grpSpPr>
          <p:sp>
            <p:nvSpPr>
              <p:cNvPr id="175" name="Freeform 49"/>
              <p:cNvSpPr>
                <a:spLocks/>
              </p:cNvSpPr>
              <p:nvPr/>
            </p:nvSpPr>
            <p:spPr bwMode="auto">
              <a:xfrm>
                <a:off x="438150" y="1227138"/>
                <a:ext cx="330200" cy="1762125"/>
              </a:xfrm>
              <a:custGeom>
                <a:avLst/>
                <a:gdLst>
                  <a:gd name="T0" fmla="*/ 330200 w 208"/>
                  <a:gd name="T1" fmla="*/ 565150 h 1110"/>
                  <a:gd name="T2" fmla="*/ 330200 w 208"/>
                  <a:gd name="T3" fmla="*/ 31750 h 1110"/>
                  <a:gd name="T4" fmla="*/ 330200 w 208"/>
                  <a:gd name="T5" fmla="*/ 31750 h 1110"/>
                  <a:gd name="T6" fmla="*/ 327025 w 208"/>
                  <a:gd name="T7" fmla="*/ 19050 h 1110"/>
                  <a:gd name="T8" fmla="*/ 320675 w 208"/>
                  <a:gd name="T9" fmla="*/ 9525 h 1110"/>
                  <a:gd name="T10" fmla="*/ 311150 w 208"/>
                  <a:gd name="T11" fmla="*/ 3175 h 1110"/>
                  <a:gd name="T12" fmla="*/ 298450 w 208"/>
                  <a:gd name="T13" fmla="*/ 0 h 1110"/>
                  <a:gd name="T14" fmla="*/ 31750 w 208"/>
                  <a:gd name="T15" fmla="*/ 0 h 1110"/>
                  <a:gd name="T16" fmla="*/ 31750 w 208"/>
                  <a:gd name="T17" fmla="*/ 0 h 1110"/>
                  <a:gd name="T18" fmla="*/ 19050 w 208"/>
                  <a:gd name="T19" fmla="*/ 3175 h 1110"/>
                  <a:gd name="T20" fmla="*/ 9525 w 208"/>
                  <a:gd name="T21" fmla="*/ 9525 h 1110"/>
                  <a:gd name="T22" fmla="*/ 3175 w 208"/>
                  <a:gd name="T23" fmla="*/ 19050 h 1110"/>
                  <a:gd name="T24" fmla="*/ 0 w 208"/>
                  <a:gd name="T25" fmla="*/ 31750 h 1110"/>
                  <a:gd name="T26" fmla="*/ 0 w 208"/>
                  <a:gd name="T27" fmla="*/ 565150 h 1110"/>
                  <a:gd name="T28" fmla="*/ 0 w 208"/>
                  <a:gd name="T29" fmla="*/ 565150 h 1110"/>
                  <a:gd name="T30" fmla="*/ 3175 w 208"/>
                  <a:gd name="T31" fmla="*/ 581025 h 1110"/>
                  <a:gd name="T32" fmla="*/ 12700 w 208"/>
                  <a:gd name="T33" fmla="*/ 590550 h 1110"/>
                  <a:gd name="T34" fmla="*/ 12700 w 208"/>
                  <a:gd name="T35" fmla="*/ 590550 h 1110"/>
                  <a:gd name="T36" fmla="*/ 3175 w 208"/>
                  <a:gd name="T37" fmla="*/ 603250 h 1110"/>
                  <a:gd name="T38" fmla="*/ 0 w 208"/>
                  <a:gd name="T39" fmla="*/ 615950 h 1110"/>
                  <a:gd name="T40" fmla="*/ 0 w 208"/>
                  <a:gd name="T41" fmla="*/ 1149350 h 1110"/>
                  <a:gd name="T42" fmla="*/ 0 w 208"/>
                  <a:gd name="T43" fmla="*/ 1149350 h 1110"/>
                  <a:gd name="T44" fmla="*/ 3175 w 208"/>
                  <a:gd name="T45" fmla="*/ 1162050 h 1110"/>
                  <a:gd name="T46" fmla="*/ 9525 w 208"/>
                  <a:gd name="T47" fmla="*/ 1174750 h 1110"/>
                  <a:gd name="T48" fmla="*/ 9525 w 208"/>
                  <a:gd name="T49" fmla="*/ 1174750 h 1110"/>
                  <a:gd name="T50" fmla="*/ 3175 w 208"/>
                  <a:gd name="T51" fmla="*/ 1184275 h 1110"/>
                  <a:gd name="T52" fmla="*/ 0 w 208"/>
                  <a:gd name="T53" fmla="*/ 1196975 h 1110"/>
                  <a:gd name="T54" fmla="*/ 0 w 208"/>
                  <a:gd name="T55" fmla="*/ 1730375 h 1110"/>
                  <a:gd name="T56" fmla="*/ 0 w 208"/>
                  <a:gd name="T57" fmla="*/ 1730375 h 1110"/>
                  <a:gd name="T58" fmla="*/ 3175 w 208"/>
                  <a:gd name="T59" fmla="*/ 1743075 h 1110"/>
                  <a:gd name="T60" fmla="*/ 9525 w 208"/>
                  <a:gd name="T61" fmla="*/ 1752600 h 1110"/>
                  <a:gd name="T62" fmla="*/ 19050 w 208"/>
                  <a:gd name="T63" fmla="*/ 1758950 h 1110"/>
                  <a:gd name="T64" fmla="*/ 31750 w 208"/>
                  <a:gd name="T65" fmla="*/ 1762125 h 1110"/>
                  <a:gd name="T66" fmla="*/ 298450 w 208"/>
                  <a:gd name="T67" fmla="*/ 1762125 h 1110"/>
                  <a:gd name="T68" fmla="*/ 298450 w 208"/>
                  <a:gd name="T69" fmla="*/ 1762125 h 1110"/>
                  <a:gd name="T70" fmla="*/ 311150 w 208"/>
                  <a:gd name="T71" fmla="*/ 1758950 h 1110"/>
                  <a:gd name="T72" fmla="*/ 320675 w 208"/>
                  <a:gd name="T73" fmla="*/ 1752600 h 1110"/>
                  <a:gd name="T74" fmla="*/ 327025 w 208"/>
                  <a:gd name="T75" fmla="*/ 1743075 h 1110"/>
                  <a:gd name="T76" fmla="*/ 330200 w 208"/>
                  <a:gd name="T77" fmla="*/ 1730375 h 1110"/>
                  <a:gd name="T78" fmla="*/ 330200 w 208"/>
                  <a:gd name="T79" fmla="*/ 1196975 h 1110"/>
                  <a:gd name="T80" fmla="*/ 330200 w 208"/>
                  <a:gd name="T81" fmla="*/ 1196975 h 1110"/>
                  <a:gd name="T82" fmla="*/ 327025 w 208"/>
                  <a:gd name="T83" fmla="*/ 1184275 h 1110"/>
                  <a:gd name="T84" fmla="*/ 320675 w 208"/>
                  <a:gd name="T85" fmla="*/ 1174750 h 1110"/>
                  <a:gd name="T86" fmla="*/ 320675 w 208"/>
                  <a:gd name="T87" fmla="*/ 1174750 h 1110"/>
                  <a:gd name="T88" fmla="*/ 327025 w 208"/>
                  <a:gd name="T89" fmla="*/ 1162050 h 1110"/>
                  <a:gd name="T90" fmla="*/ 330200 w 208"/>
                  <a:gd name="T91" fmla="*/ 1149350 h 1110"/>
                  <a:gd name="T92" fmla="*/ 330200 w 208"/>
                  <a:gd name="T93" fmla="*/ 615950 h 1110"/>
                  <a:gd name="T94" fmla="*/ 330200 w 208"/>
                  <a:gd name="T95" fmla="*/ 615950 h 1110"/>
                  <a:gd name="T96" fmla="*/ 327025 w 208"/>
                  <a:gd name="T97" fmla="*/ 603250 h 1110"/>
                  <a:gd name="T98" fmla="*/ 317500 w 208"/>
                  <a:gd name="T99" fmla="*/ 590550 h 1110"/>
                  <a:gd name="T100" fmla="*/ 317500 w 208"/>
                  <a:gd name="T101" fmla="*/ 590550 h 1110"/>
                  <a:gd name="T102" fmla="*/ 327025 w 208"/>
                  <a:gd name="T103" fmla="*/ 581025 h 1110"/>
                  <a:gd name="T104" fmla="*/ 330200 w 208"/>
                  <a:gd name="T105" fmla="*/ 565150 h 1110"/>
                  <a:gd name="T106" fmla="*/ 330200 w 208"/>
                  <a:gd name="T107" fmla="*/ 565150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8"/>
                  <a:gd name="T163" fmla="*/ 0 h 1110"/>
                  <a:gd name="T164" fmla="*/ 208 w 208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8" h="1110">
                    <a:moveTo>
                      <a:pt x="208" y="356"/>
                    </a:moveTo>
                    <a:lnTo>
                      <a:pt x="208" y="20"/>
                    </a:lnTo>
                    <a:lnTo>
                      <a:pt x="206" y="12"/>
                    </a:lnTo>
                    <a:lnTo>
                      <a:pt x="202" y="6"/>
                    </a:lnTo>
                    <a:lnTo>
                      <a:pt x="196" y="2"/>
                    </a:lnTo>
                    <a:lnTo>
                      <a:pt x="188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56"/>
                    </a:lnTo>
                    <a:lnTo>
                      <a:pt x="2" y="366"/>
                    </a:lnTo>
                    <a:lnTo>
                      <a:pt x="8" y="372"/>
                    </a:lnTo>
                    <a:lnTo>
                      <a:pt x="2" y="380"/>
                    </a:lnTo>
                    <a:lnTo>
                      <a:pt x="0" y="388"/>
                    </a:lnTo>
                    <a:lnTo>
                      <a:pt x="0" y="724"/>
                    </a:lnTo>
                    <a:lnTo>
                      <a:pt x="2" y="732"/>
                    </a:lnTo>
                    <a:lnTo>
                      <a:pt x="6" y="740"/>
                    </a:lnTo>
                    <a:lnTo>
                      <a:pt x="2" y="746"/>
                    </a:lnTo>
                    <a:lnTo>
                      <a:pt x="0" y="754"/>
                    </a:lnTo>
                    <a:lnTo>
                      <a:pt x="0" y="1090"/>
                    </a:lnTo>
                    <a:lnTo>
                      <a:pt x="2" y="1098"/>
                    </a:lnTo>
                    <a:lnTo>
                      <a:pt x="6" y="1104"/>
                    </a:lnTo>
                    <a:lnTo>
                      <a:pt x="12" y="1108"/>
                    </a:lnTo>
                    <a:lnTo>
                      <a:pt x="20" y="1110"/>
                    </a:lnTo>
                    <a:lnTo>
                      <a:pt x="188" y="1110"/>
                    </a:lnTo>
                    <a:lnTo>
                      <a:pt x="196" y="1108"/>
                    </a:lnTo>
                    <a:lnTo>
                      <a:pt x="202" y="1104"/>
                    </a:lnTo>
                    <a:lnTo>
                      <a:pt x="206" y="1098"/>
                    </a:lnTo>
                    <a:lnTo>
                      <a:pt x="208" y="1090"/>
                    </a:lnTo>
                    <a:lnTo>
                      <a:pt x="208" y="754"/>
                    </a:lnTo>
                    <a:lnTo>
                      <a:pt x="206" y="746"/>
                    </a:lnTo>
                    <a:lnTo>
                      <a:pt x="202" y="740"/>
                    </a:lnTo>
                    <a:lnTo>
                      <a:pt x="206" y="732"/>
                    </a:lnTo>
                    <a:lnTo>
                      <a:pt x="208" y="724"/>
                    </a:lnTo>
                    <a:lnTo>
                      <a:pt x="208" y="388"/>
                    </a:lnTo>
                    <a:lnTo>
                      <a:pt x="206" y="380"/>
                    </a:lnTo>
                    <a:lnTo>
                      <a:pt x="200" y="372"/>
                    </a:lnTo>
                    <a:lnTo>
                      <a:pt x="206" y="366"/>
                    </a:lnTo>
                    <a:lnTo>
                      <a:pt x="208" y="3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7" name="Rectangle 50"/>
              <p:cNvSpPr>
                <a:spLocks noChangeArrowheads="1"/>
              </p:cNvSpPr>
              <p:nvPr/>
            </p:nvSpPr>
            <p:spPr bwMode="auto">
              <a:xfrm>
                <a:off x="469900" y="12588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8" name="Freeform 51"/>
              <p:cNvSpPr>
                <a:spLocks/>
              </p:cNvSpPr>
              <p:nvPr/>
            </p:nvSpPr>
            <p:spPr bwMode="auto">
              <a:xfrm>
                <a:off x="542925" y="1258888"/>
                <a:ext cx="120650" cy="63500"/>
              </a:xfrm>
              <a:custGeom>
                <a:avLst/>
                <a:gdLst>
                  <a:gd name="T0" fmla="*/ 120650 w 76"/>
                  <a:gd name="T1" fmla="*/ 0 h 40"/>
                  <a:gd name="T2" fmla="*/ 120650 w 76"/>
                  <a:gd name="T3" fmla="*/ 0 h 40"/>
                  <a:gd name="T4" fmla="*/ 120650 w 76"/>
                  <a:gd name="T5" fmla="*/ 12700 h 40"/>
                  <a:gd name="T6" fmla="*/ 117475 w 76"/>
                  <a:gd name="T7" fmla="*/ 25400 h 40"/>
                  <a:gd name="T8" fmla="*/ 111125 w 76"/>
                  <a:gd name="T9" fmla="*/ 34925 h 40"/>
                  <a:gd name="T10" fmla="*/ 104775 w 76"/>
                  <a:gd name="T11" fmla="*/ 44450 h 40"/>
                  <a:gd name="T12" fmla="*/ 95250 w 76"/>
                  <a:gd name="T13" fmla="*/ 50800 h 40"/>
                  <a:gd name="T14" fmla="*/ 85725 w 76"/>
                  <a:gd name="T15" fmla="*/ 57150 h 40"/>
                  <a:gd name="T16" fmla="*/ 73025 w 76"/>
                  <a:gd name="T17" fmla="*/ 60325 h 40"/>
                  <a:gd name="T18" fmla="*/ 60325 w 76"/>
                  <a:gd name="T19" fmla="*/ 63500 h 40"/>
                  <a:gd name="T20" fmla="*/ 60325 w 76"/>
                  <a:gd name="T21" fmla="*/ 63500 h 40"/>
                  <a:gd name="T22" fmla="*/ 47625 w 76"/>
                  <a:gd name="T23" fmla="*/ 60325 h 40"/>
                  <a:gd name="T24" fmla="*/ 34925 w 76"/>
                  <a:gd name="T25" fmla="*/ 57150 h 40"/>
                  <a:gd name="T26" fmla="*/ 25400 w 76"/>
                  <a:gd name="T27" fmla="*/ 50800 h 40"/>
                  <a:gd name="T28" fmla="*/ 15875 w 76"/>
                  <a:gd name="T29" fmla="*/ 44450 h 40"/>
                  <a:gd name="T30" fmla="*/ 9525 w 76"/>
                  <a:gd name="T31" fmla="*/ 34925 h 40"/>
                  <a:gd name="T32" fmla="*/ 3175 w 76"/>
                  <a:gd name="T33" fmla="*/ 25400 h 40"/>
                  <a:gd name="T34" fmla="*/ 0 w 76"/>
                  <a:gd name="T35" fmla="*/ 12700 h 40"/>
                  <a:gd name="T36" fmla="*/ 0 w 76"/>
                  <a:gd name="T37" fmla="*/ 0 h 40"/>
                  <a:gd name="T38" fmla="*/ 120650 w 7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40"/>
                  <a:gd name="T62" fmla="*/ 76 w 7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40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79" name="Freeform 52"/>
              <p:cNvSpPr>
                <a:spLocks/>
              </p:cNvSpPr>
              <p:nvPr/>
            </p:nvSpPr>
            <p:spPr bwMode="auto">
              <a:xfrm>
                <a:off x="571500" y="1398588"/>
                <a:ext cx="63500" cy="63500"/>
              </a:xfrm>
              <a:custGeom>
                <a:avLst/>
                <a:gdLst>
                  <a:gd name="T0" fmla="*/ 63500 w 40"/>
                  <a:gd name="T1" fmla="*/ 31750 h 40"/>
                  <a:gd name="T2" fmla="*/ 63500 w 40"/>
                  <a:gd name="T3" fmla="*/ 31750 h 40"/>
                  <a:gd name="T4" fmla="*/ 60325 w 40"/>
                  <a:gd name="T5" fmla="*/ 44450 h 40"/>
                  <a:gd name="T6" fmla="*/ 53975 w 40"/>
                  <a:gd name="T7" fmla="*/ 53975 h 40"/>
                  <a:gd name="T8" fmla="*/ 44450 w 40"/>
                  <a:gd name="T9" fmla="*/ 60325 h 40"/>
                  <a:gd name="T10" fmla="*/ 31750 w 40"/>
                  <a:gd name="T11" fmla="*/ 63500 h 40"/>
                  <a:gd name="T12" fmla="*/ 31750 w 40"/>
                  <a:gd name="T13" fmla="*/ 63500 h 40"/>
                  <a:gd name="T14" fmla="*/ 19050 w 40"/>
                  <a:gd name="T15" fmla="*/ 60325 h 40"/>
                  <a:gd name="T16" fmla="*/ 9525 w 40"/>
                  <a:gd name="T17" fmla="*/ 53975 h 40"/>
                  <a:gd name="T18" fmla="*/ 3175 w 40"/>
                  <a:gd name="T19" fmla="*/ 44450 h 40"/>
                  <a:gd name="T20" fmla="*/ 0 w 40"/>
                  <a:gd name="T21" fmla="*/ 31750 h 40"/>
                  <a:gd name="T22" fmla="*/ 0 w 40"/>
                  <a:gd name="T23" fmla="*/ 31750 h 40"/>
                  <a:gd name="T24" fmla="*/ 3175 w 40"/>
                  <a:gd name="T25" fmla="*/ 19050 h 40"/>
                  <a:gd name="T26" fmla="*/ 9525 w 40"/>
                  <a:gd name="T27" fmla="*/ 9525 h 40"/>
                  <a:gd name="T28" fmla="*/ 19050 w 40"/>
                  <a:gd name="T29" fmla="*/ 3175 h 40"/>
                  <a:gd name="T30" fmla="*/ 31750 w 40"/>
                  <a:gd name="T31" fmla="*/ 0 h 40"/>
                  <a:gd name="T32" fmla="*/ 31750 w 40"/>
                  <a:gd name="T33" fmla="*/ 0 h 40"/>
                  <a:gd name="T34" fmla="*/ 44450 w 40"/>
                  <a:gd name="T35" fmla="*/ 3175 h 40"/>
                  <a:gd name="T36" fmla="*/ 53975 w 40"/>
                  <a:gd name="T37" fmla="*/ 9525 h 40"/>
                  <a:gd name="T38" fmla="*/ 60325 w 40"/>
                  <a:gd name="T39" fmla="*/ 19050 h 40"/>
                  <a:gd name="T40" fmla="*/ 63500 w 40"/>
                  <a:gd name="T41" fmla="*/ 31750 h 40"/>
                  <a:gd name="T42" fmla="*/ 63500 w 40"/>
                  <a:gd name="T43" fmla="*/ 3175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0"/>
                  <a:gd name="T68" fmla="*/ 40 w 4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0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0" name="Freeform 53"/>
              <p:cNvSpPr>
                <a:spLocks/>
              </p:cNvSpPr>
              <p:nvPr/>
            </p:nvSpPr>
            <p:spPr bwMode="auto">
              <a:xfrm>
                <a:off x="600075" y="1408113"/>
                <a:ext cx="25400" cy="25400"/>
              </a:xfrm>
              <a:custGeom>
                <a:avLst/>
                <a:gdLst>
                  <a:gd name="T0" fmla="*/ 25400 w 16"/>
                  <a:gd name="T1" fmla="*/ 12700 h 16"/>
                  <a:gd name="T2" fmla="*/ 25400 w 16"/>
                  <a:gd name="T3" fmla="*/ 12700 h 16"/>
                  <a:gd name="T4" fmla="*/ 19050 w 16"/>
                  <a:gd name="T5" fmla="*/ 22225 h 16"/>
                  <a:gd name="T6" fmla="*/ 12700 w 16"/>
                  <a:gd name="T7" fmla="*/ 25400 h 16"/>
                  <a:gd name="T8" fmla="*/ 12700 w 16"/>
                  <a:gd name="T9" fmla="*/ 25400 h 16"/>
                  <a:gd name="T10" fmla="*/ 3175 w 16"/>
                  <a:gd name="T11" fmla="*/ 22225 h 16"/>
                  <a:gd name="T12" fmla="*/ 0 w 16"/>
                  <a:gd name="T13" fmla="*/ 12700 h 16"/>
                  <a:gd name="T14" fmla="*/ 0 w 16"/>
                  <a:gd name="T15" fmla="*/ 12700 h 16"/>
                  <a:gd name="T16" fmla="*/ 3175 w 16"/>
                  <a:gd name="T17" fmla="*/ 3175 h 16"/>
                  <a:gd name="T18" fmla="*/ 12700 w 16"/>
                  <a:gd name="T19" fmla="*/ 0 h 16"/>
                  <a:gd name="T20" fmla="*/ 12700 w 16"/>
                  <a:gd name="T21" fmla="*/ 0 h 16"/>
                  <a:gd name="T22" fmla="*/ 19050 w 16"/>
                  <a:gd name="T23" fmla="*/ 3175 h 16"/>
                  <a:gd name="T24" fmla="*/ 25400 w 16"/>
                  <a:gd name="T25" fmla="*/ 12700 h 16"/>
                  <a:gd name="T26" fmla="*/ 25400 w 16"/>
                  <a:gd name="T27" fmla="*/ 1270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6"/>
                  <a:gd name="T44" fmla="*/ 16 w 16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1" name="Freeform 54"/>
              <p:cNvSpPr>
                <a:spLocks noEditPoints="1"/>
              </p:cNvSpPr>
              <p:nvPr/>
            </p:nvSpPr>
            <p:spPr bwMode="auto">
              <a:xfrm>
                <a:off x="565150" y="1392238"/>
                <a:ext cx="76200" cy="76200"/>
              </a:xfrm>
              <a:custGeom>
                <a:avLst/>
                <a:gdLst>
                  <a:gd name="T0" fmla="*/ 12700 w 48"/>
                  <a:gd name="T1" fmla="*/ 38100 h 48"/>
                  <a:gd name="T2" fmla="*/ 12700 w 48"/>
                  <a:gd name="T3" fmla="*/ 38100 h 48"/>
                  <a:gd name="T4" fmla="*/ 15875 w 48"/>
                  <a:gd name="T5" fmla="*/ 28575 h 48"/>
                  <a:gd name="T6" fmla="*/ 22225 w 48"/>
                  <a:gd name="T7" fmla="*/ 22225 h 48"/>
                  <a:gd name="T8" fmla="*/ 28575 w 48"/>
                  <a:gd name="T9" fmla="*/ 15875 h 48"/>
                  <a:gd name="T10" fmla="*/ 38100 w 48"/>
                  <a:gd name="T11" fmla="*/ 12700 h 48"/>
                  <a:gd name="T12" fmla="*/ 38100 w 48"/>
                  <a:gd name="T13" fmla="*/ 12700 h 48"/>
                  <a:gd name="T14" fmla="*/ 47625 w 48"/>
                  <a:gd name="T15" fmla="*/ 15875 h 48"/>
                  <a:gd name="T16" fmla="*/ 53975 w 48"/>
                  <a:gd name="T17" fmla="*/ 22225 h 48"/>
                  <a:gd name="T18" fmla="*/ 60325 w 48"/>
                  <a:gd name="T19" fmla="*/ 28575 h 48"/>
                  <a:gd name="T20" fmla="*/ 63500 w 48"/>
                  <a:gd name="T21" fmla="*/ 38100 h 48"/>
                  <a:gd name="T22" fmla="*/ 63500 w 48"/>
                  <a:gd name="T23" fmla="*/ 38100 h 48"/>
                  <a:gd name="T24" fmla="*/ 60325 w 48"/>
                  <a:gd name="T25" fmla="*/ 47625 h 48"/>
                  <a:gd name="T26" fmla="*/ 53975 w 48"/>
                  <a:gd name="T27" fmla="*/ 53975 h 48"/>
                  <a:gd name="T28" fmla="*/ 47625 w 48"/>
                  <a:gd name="T29" fmla="*/ 60325 h 48"/>
                  <a:gd name="T30" fmla="*/ 38100 w 48"/>
                  <a:gd name="T31" fmla="*/ 63500 h 48"/>
                  <a:gd name="T32" fmla="*/ 38100 w 48"/>
                  <a:gd name="T33" fmla="*/ 63500 h 48"/>
                  <a:gd name="T34" fmla="*/ 28575 w 48"/>
                  <a:gd name="T35" fmla="*/ 60325 h 48"/>
                  <a:gd name="T36" fmla="*/ 22225 w 48"/>
                  <a:gd name="T37" fmla="*/ 53975 h 48"/>
                  <a:gd name="T38" fmla="*/ 15875 w 48"/>
                  <a:gd name="T39" fmla="*/ 47625 h 48"/>
                  <a:gd name="T40" fmla="*/ 12700 w 48"/>
                  <a:gd name="T41" fmla="*/ 38100 h 48"/>
                  <a:gd name="T42" fmla="*/ 12700 w 48"/>
                  <a:gd name="T43" fmla="*/ 38100 h 48"/>
                  <a:gd name="T44" fmla="*/ 0 w 48"/>
                  <a:gd name="T45" fmla="*/ 38100 h 48"/>
                  <a:gd name="T46" fmla="*/ 0 w 48"/>
                  <a:gd name="T47" fmla="*/ 38100 h 48"/>
                  <a:gd name="T48" fmla="*/ 3175 w 48"/>
                  <a:gd name="T49" fmla="*/ 50800 h 48"/>
                  <a:gd name="T50" fmla="*/ 12700 w 48"/>
                  <a:gd name="T51" fmla="*/ 63500 h 48"/>
                  <a:gd name="T52" fmla="*/ 22225 w 48"/>
                  <a:gd name="T53" fmla="*/ 73025 h 48"/>
                  <a:gd name="T54" fmla="*/ 38100 w 48"/>
                  <a:gd name="T55" fmla="*/ 76200 h 48"/>
                  <a:gd name="T56" fmla="*/ 38100 w 48"/>
                  <a:gd name="T57" fmla="*/ 76200 h 48"/>
                  <a:gd name="T58" fmla="*/ 53975 w 48"/>
                  <a:gd name="T59" fmla="*/ 73025 h 48"/>
                  <a:gd name="T60" fmla="*/ 63500 w 48"/>
                  <a:gd name="T61" fmla="*/ 63500 h 48"/>
                  <a:gd name="T62" fmla="*/ 73025 w 48"/>
                  <a:gd name="T63" fmla="*/ 50800 h 48"/>
                  <a:gd name="T64" fmla="*/ 76200 w 48"/>
                  <a:gd name="T65" fmla="*/ 38100 h 48"/>
                  <a:gd name="T66" fmla="*/ 76200 w 48"/>
                  <a:gd name="T67" fmla="*/ 38100 h 48"/>
                  <a:gd name="T68" fmla="*/ 73025 w 48"/>
                  <a:gd name="T69" fmla="*/ 22225 h 48"/>
                  <a:gd name="T70" fmla="*/ 63500 w 48"/>
                  <a:gd name="T71" fmla="*/ 12700 h 48"/>
                  <a:gd name="T72" fmla="*/ 53975 w 48"/>
                  <a:gd name="T73" fmla="*/ 3175 h 48"/>
                  <a:gd name="T74" fmla="*/ 38100 w 48"/>
                  <a:gd name="T75" fmla="*/ 0 h 48"/>
                  <a:gd name="T76" fmla="*/ 38100 w 48"/>
                  <a:gd name="T77" fmla="*/ 0 h 48"/>
                  <a:gd name="T78" fmla="*/ 22225 w 48"/>
                  <a:gd name="T79" fmla="*/ 3175 h 48"/>
                  <a:gd name="T80" fmla="*/ 12700 w 48"/>
                  <a:gd name="T81" fmla="*/ 12700 h 48"/>
                  <a:gd name="T82" fmla="*/ 3175 w 48"/>
                  <a:gd name="T83" fmla="*/ 22225 h 48"/>
                  <a:gd name="T84" fmla="*/ 0 w 48"/>
                  <a:gd name="T85" fmla="*/ 38100 h 48"/>
                  <a:gd name="T86" fmla="*/ 0 w 48"/>
                  <a:gd name="T87" fmla="*/ 38100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8"/>
                  <a:gd name="T134" fmla="*/ 48 w 48"/>
                  <a:gd name="T135" fmla="*/ 48 h 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8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2" name="Freeform 55"/>
              <p:cNvSpPr>
                <a:spLocks noEditPoints="1"/>
              </p:cNvSpPr>
              <p:nvPr/>
            </p:nvSpPr>
            <p:spPr bwMode="auto">
              <a:xfrm>
                <a:off x="457200" y="12461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6675 h 352"/>
                  <a:gd name="T12" fmla="*/ 123825 w 184"/>
                  <a:gd name="T13" fmla="*/ 76200 h 352"/>
                  <a:gd name="T14" fmla="*/ 146050 w 184"/>
                  <a:gd name="T15" fmla="*/ 82550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9850 h 352"/>
                  <a:gd name="T36" fmla="*/ 127000 w 184"/>
                  <a:gd name="T37" fmla="*/ 66675 h 352"/>
                  <a:gd name="T38" fmla="*/ 101600 w 184"/>
                  <a:gd name="T39" fmla="*/ 44450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3175 h 352"/>
                  <a:gd name="T48" fmla="*/ 0 w 184"/>
                  <a:gd name="T49" fmla="*/ 9525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9525 h 352"/>
                  <a:gd name="T66" fmla="*/ 285750 w 184"/>
                  <a:gd name="T67" fmla="*/ 3175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2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2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2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8"/>
                    </a:lnTo>
                    <a:lnTo>
                      <a:pt x="114" y="36"/>
                    </a:lnTo>
                    <a:lnTo>
                      <a:pt x="104" y="42"/>
                    </a:lnTo>
                    <a:lnTo>
                      <a:pt x="92" y="44"/>
                    </a:lnTo>
                    <a:lnTo>
                      <a:pt x="80" y="42"/>
                    </a:lnTo>
                    <a:lnTo>
                      <a:pt x="70" y="36"/>
                    </a:lnTo>
                    <a:lnTo>
                      <a:pt x="64" y="28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6"/>
                    </a:lnTo>
                    <a:lnTo>
                      <a:pt x="182" y="4"/>
                    </a:lnTo>
                    <a:lnTo>
                      <a:pt x="180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3" name="Freeform 56"/>
              <p:cNvSpPr>
                <a:spLocks/>
              </p:cNvSpPr>
              <p:nvPr/>
            </p:nvSpPr>
            <p:spPr bwMode="auto">
              <a:xfrm>
                <a:off x="498475" y="12874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4300 h 206"/>
                  <a:gd name="T18" fmla="*/ 79375 w 60"/>
                  <a:gd name="T19" fmla="*/ 104775 h 206"/>
                  <a:gd name="T20" fmla="*/ 95250 w 60"/>
                  <a:gd name="T21" fmla="*/ 98425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8100 h 206"/>
                  <a:gd name="T30" fmla="*/ 38100 w 60"/>
                  <a:gd name="T31" fmla="*/ 22225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4325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6"/>
                    </a:lnTo>
                    <a:lnTo>
                      <a:pt x="60" y="62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4"/>
                    </a:lnTo>
                    <a:lnTo>
                      <a:pt x="24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8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4" name="Freeform 57"/>
              <p:cNvSpPr>
                <a:spLocks/>
              </p:cNvSpPr>
              <p:nvPr/>
            </p:nvSpPr>
            <p:spPr bwMode="auto">
              <a:xfrm>
                <a:off x="612775" y="1287463"/>
                <a:ext cx="95250" cy="295275"/>
              </a:xfrm>
              <a:custGeom>
                <a:avLst/>
                <a:gdLst>
                  <a:gd name="T0" fmla="*/ 95250 w 60"/>
                  <a:gd name="T1" fmla="*/ 247650 h 186"/>
                  <a:gd name="T2" fmla="*/ 95250 w 60"/>
                  <a:gd name="T3" fmla="*/ 0 h 186"/>
                  <a:gd name="T4" fmla="*/ 66675 w 60"/>
                  <a:gd name="T5" fmla="*/ 0 h 186"/>
                  <a:gd name="T6" fmla="*/ 66675 w 60"/>
                  <a:gd name="T7" fmla="*/ 0 h 186"/>
                  <a:gd name="T8" fmla="*/ 57150 w 60"/>
                  <a:gd name="T9" fmla="*/ 22225 h 186"/>
                  <a:gd name="T10" fmla="*/ 41275 w 60"/>
                  <a:gd name="T11" fmla="*/ 38100 h 186"/>
                  <a:gd name="T12" fmla="*/ 22225 w 60"/>
                  <a:gd name="T13" fmla="*/ 47625 h 186"/>
                  <a:gd name="T14" fmla="*/ 0 w 60"/>
                  <a:gd name="T15" fmla="*/ 53975 h 186"/>
                  <a:gd name="T16" fmla="*/ 0 w 60"/>
                  <a:gd name="T17" fmla="*/ 98425 h 186"/>
                  <a:gd name="T18" fmla="*/ 0 w 60"/>
                  <a:gd name="T19" fmla="*/ 98425 h 186"/>
                  <a:gd name="T20" fmla="*/ 15875 w 60"/>
                  <a:gd name="T21" fmla="*/ 104775 h 186"/>
                  <a:gd name="T22" fmla="*/ 25400 w 60"/>
                  <a:gd name="T23" fmla="*/ 114300 h 186"/>
                  <a:gd name="T24" fmla="*/ 34925 w 60"/>
                  <a:gd name="T25" fmla="*/ 127000 h 186"/>
                  <a:gd name="T26" fmla="*/ 38100 w 60"/>
                  <a:gd name="T27" fmla="*/ 142875 h 186"/>
                  <a:gd name="T28" fmla="*/ 38100 w 60"/>
                  <a:gd name="T29" fmla="*/ 142875 h 186"/>
                  <a:gd name="T30" fmla="*/ 34925 w 60"/>
                  <a:gd name="T31" fmla="*/ 158750 h 186"/>
                  <a:gd name="T32" fmla="*/ 25400 w 60"/>
                  <a:gd name="T33" fmla="*/ 171450 h 186"/>
                  <a:gd name="T34" fmla="*/ 15875 w 60"/>
                  <a:gd name="T35" fmla="*/ 180975 h 186"/>
                  <a:gd name="T36" fmla="*/ 0 w 60"/>
                  <a:gd name="T37" fmla="*/ 187325 h 186"/>
                  <a:gd name="T38" fmla="*/ 0 w 60"/>
                  <a:gd name="T39" fmla="*/ 295275 h 186"/>
                  <a:gd name="T40" fmla="*/ 0 w 60"/>
                  <a:gd name="T41" fmla="*/ 295275 h 186"/>
                  <a:gd name="T42" fmla="*/ 28575 w 60"/>
                  <a:gd name="T43" fmla="*/ 288925 h 186"/>
                  <a:gd name="T44" fmla="*/ 53975 w 60"/>
                  <a:gd name="T45" fmla="*/ 282575 h 186"/>
                  <a:gd name="T46" fmla="*/ 66675 w 60"/>
                  <a:gd name="T47" fmla="*/ 276225 h 186"/>
                  <a:gd name="T48" fmla="*/ 79375 w 60"/>
                  <a:gd name="T49" fmla="*/ 269875 h 186"/>
                  <a:gd name="T50" fmla="*/ 88900 w 60"/>
                  <a:gd name="T51" fmla="*/ 260350 h 186"/>
                  <a:gd name="T52" fmla="*/ 95250 w 60"/>
                  <a:gd name="T53" fmla="*/ 247650 h 186"/>
                  <a:gd name="T54" fmla="*/ 95250 w 60"/>
                  <a:gd name="T55" fmla="*/ 247650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6"/>
                  <a:gd name="T86" fmla="*/ 60 w 60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6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4"/>
                    </a:lnTo>
                    <a:lnTo>
                      <a:pt x="26" y="24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2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6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70"/>
                    </a:lnTo>
                    <a:lnTo>
                      <a:pt x="56" y="164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5" name="Freeform 58"/>
              <p:cNvSpPr>
                <a:spLocks/>
              </p:cNvSpPr>
              <p:nvPr/>
            </p:nvSpPr>
            <p:spPr bwMode="auto">
              <a:xfrm>
                <a:off x="498475" y="1582738"/>
                <a:ext cx="95250" cy="161925"/>
              </a:xfrm>
              <a:custGeom>
                <a:avLst/>
                <a:gdLst>
                  <a:gd name="T0" fmla="*/ 95250 w 60"/>
                  <a:gd name="T1" fmla="*/ 161925 h 102"/>
                  <a:gd name="T2" fmla="*/ 95250 w 60"/>
                  <a:gd name="T3" fmla="*/ 0 h 102"/>
                  <a:gd name="T4" fmla="*/ 95250 w 60"/>
                  <a:gd name="T5" fmla="*/ 0 h 102"/>
                  <a:gd name="T6" fmla="*/ 69850 w 60"/>
                  <a:gd name="T7" fmla="*/ 3175 h 102"/>
                  <a:gd name="T8" fmla="*/ 44450 w 60"/>
                  <a:gd name="T9" fmla="*/ 9525 h 102"/>
                  <a:gd name="T10" fmla="*/ 19050 w 60"/>
                  <a:gd name="T11" fmla="*/ 19050 h 102"/>
                  <a:gd name="T12" fmla="*/ 0 w 60"/>
                  <a:gd name="T13" fmla="*/ 31750 h 102"/>
                  <a:gd name="T14" fmla="*/ 0 w 60"/>
                  <a:gd name="T15" fmla="*/ 161925 h 102"/>
                  <a:gd name="T16" fmla="*/ 95250 w 60"/>
                  <a:gd name="T17" fmla="*/ 16192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2"/>
                  <a:gd name="T29" fmla="*/ 60 w 60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2">
                    <a:moveTo>
                      <a:pt x="60" y="102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102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6" name="Freeform 59"/>
              <p:cNvSpPr>
                <a:spLocks/>
              </p:cNvSpPr>
              <p:nvPr/>
            </p:nvSpPr>
            <p:spPr bwMode="auto">
              <a:xfrm>
                <a:off x="612775" y="153511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28575 h 132"/>
                  <a:gd name="T12" fmla="*/ 53975 w 60"/>
                  <a:gd name="T13" fmla="*/ 34925 h 132"/>
                  <a:gd name="T14" fmla="*/ 28575 w 60"/>
                  <a:gd name="T15" fmla="*/ 41275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7" name="Rectangle 60"/>
              <p:cNvSpPr>
                <a:spLocks noChangeArrowheads="1"/>
              </p:cNvSpPr>
              <p:nvPr/>
            </p:nvSpPr>
            <p:spPr bwMode="auto">
              <a:xfrm>
                <a:off x="469900" y="1843088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8" name="Freeform 61"/>
              <p:cNvSpPr>
                <a:spLocks/>
              </p:cNvSpPr>
              <p:nvPr/>
            </p:nvSpPr>
            <p:spPr bwMode="auto">
              <a:xfrm>
                <a:off x="542925" y="1843088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5400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5400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6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89" name="Freeform 62"/>
              <p:cNvSpPr>
                <a:spLocks/>
              </p:cNvSpPr>
              <p:nvPr/>
            </p:nvSpPr>
            <p:spPr bwMode="auto">
              <a:xfrm>
                <a:off x="571500" y="1982788"/>
                <a:ext cx="63500" cy="60325"/>
              </a:xfrm>
              <a:custGeom>
                <a:avLst/>
                <a:gdLst>
                  <a:gd name="T0" fmla="*/ 63500 w 40"/>
                  <a:gd name="T1" fmla="*/ 31750 h 38"/>
                  <a:gd name="T2" fmla="*/ 63500 w 40"/>
                  <a:gd name="T3" fmla="*/ 31750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31750 h 38"/>
                  <a:gd name="T22" fmla="*/ 0 w 40"/>
                  <a:gd name="T23" fmla="*/ 31750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31750 h 38"/>
                  <a:gd name="T42" fmla="*/ 63500 w 40"/>
                  <a:gd name="T43" fmla="*/ 3175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0" name="Freeform 63"/>
              <p:cNvSpPr>
                <a:spLocks/>
              </p:cNvSpPr>
              <p:nvPr/>
            </p:nvSpPr>
            <p:spPr bwMode="auto">
              <a:xfrm>
                <a:off x="600075" y="1992313"/>
                <a:ext cx="25400" cy="22225"/>
              </a:xfrm>
              <a:custGeom>
                <a:avLst/>
                <a:gdLst>
                  <a:gd name="T0" fmla="*/ 25400 w 16"/>
                  <a:gd name="T1" fmla="*/ 12700 h 14"/>
                  <a:gd name="T2" fmla="*/ 25400 w 16"/>
                  <a:gd name="T3" fmla="*/ 12700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12700 h 14"/>
                  <a:gd name="T14" fmla="*/ 0 w 16"/>
                  <a:gd name="T15" fmla="*/ 12700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12700 h 14"/>
                  <a:gd name="T26" fmla="*/ 25400 w 16"/>
                  <a:gd name="T27" fmla="*/ 1270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8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1" name="Freeform 64"/>
              <p:cNvSpPr>
                <a:spLocks noEditPoints="1"/>
              </p:cNvSpPr>
              <p:nvPr/>
            </p:nvSpPr>
            <p:spPr bwMode="auto">
              <a:xfrm>
                <a:off x="565150" y="1976438"/>
                <a:ext cx="76200" cy="73025"/>
              </a:xfrm>
              <a:custGeom>
                <a:avLst/>
                <a:gdLst>
                  <a:gd name="T0" fmla="*/ 12700 w 48"/>
                  <a:gd name="T1" fmla="*/ 38100 h 46"/>
                  <a:gd name="T2" fmla="*/ 12700 w 48"/>
                  <a:gd name="T3" fmla="*/ 38100 h 46"/>
                  <a:gd name="T4" fmla="*/ 15875 w 48"/>
                  <a:gd name="T5" fmla="*/ 28575 h 46"/>
                  <a:gd name="T6" fmla="*/ 22225 w 48"/>
                  <a:gd name="T7" fmla="*/ 19050 h 46"/>
                  <a:gd name="T8" fmla="*/ 28575 w 48"/>
                  <a:gd name="T9" fmla="*/ 15875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5875 h 46"/>
                  <a:gd name="T16" fmla="*/ 53975 w 48"/>
                  <a:gd name="T17" fmla="*/ 19050 h 46"/>
                  <a:gd name="T18" fmla="*/ 60325 w 48"/>
                  <a:gd name="T19" fmla="*/ 28575 h 46"/>
                  <a:gd name="T20" fmla="*/ 63500 w 48"/>
                  <a:gd name="T21" fmla="*/ 38100 h 46"/>
                  <a:gd name="T22" fmla="*/ 63500 w 48"/>
                  <a:gd name="T23" fmla="*/ 38100 h 46"/>
                  <a:gd name="T24" fmla="*/ 60325 w 48"/>
                  <a:gd name="T25" fmla="*/ 47625 h 46"/>
                  <a:gd name="T26" fmla="*/ 53975 w 48"/>
                  <a:gd name="T27" fmla="*/ 53975 h 46"/>
                  <a:gd name="T28" fmla="*/ 47625 w 48"/>
                  <a:gd name="T29" fmla="*/ 60325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60325 h 46"/>
                  <a:gd name="T36" fmla="*/ 22225 w 48"/>
                  <a:gd name="T37" fmla="*/ 53975 h 46"/>
                  <a:gd name="T38" fmla="*/ 15875 w 48"/>
                  <a:gd name="T39" fmla="*/ 47625 h 46"/>
                  <a:gd name="T40" fmla="*/ 12700 w 48"/>
                  <a:gd name="T41" fmla="*/ 38100 h 46"/>
                  <a:gd name="T42" fmla="*/ 12700 w 48"/>
                  <a:gd name="T43" fmla="*/ 38100 h 46"/>
                  <a:gd name="T44" fmla="*/ 0 w 48"/>
                  <a:gd name="T45" fmla="*/ 38100 h 46"/>
                  <a:gd name="T46" fmla="*/ 0 w 48"/>
                  <a:gd name="T47" fmla="*/ 38100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8100 h 46"/>
                  <a:gd name="T66" fmla="*/ 76200 w 48"/>
                  <a:gd name="T67" fmla="*/ 38100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8100 h 46"/>
                  <a:gd name="T86" fmla="*/ 0 w 48"/>
                  <a:gd name="T87" fmla="*/ 38100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4"/>
                    </a:moveTo>
                    <a:lnTo>
                      <a:pt x="8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8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2" name="Freeform 65"/>
              <p:cNvSpPr>
                <a:spLocks noEditPoints="1"/>
              </p:cNvSpPr>
              <p:nvPr/>
            </p:nvSpPr>
            <p:spPr bwMode="auto">
              <a:xfrm>
                <a:off x="457200" y="1830388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73025 h 352"/>
                  <a:gd name="T20" fmla="*/ 196850 w 184"/>
                  <a:gd name="T21" fmla="*/ 57150 h 352"/>
                  <a:gd name="T22" fmla="*/ 209550 w 184"/>
                  <a:gd name="T23" fmla="*/ 38100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7150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52450 h 352"/>
                  <a:gd name="T54" fmla="*/ 6350 w 184"/>
                  <a:gd name="T55" fmla="*/ 558800 h 352"/>
                  <a:gd name="T56" fmla="*/ 279400 w 184"/>
                  <a:gd name="T57" fmla="*/ 558800 h 352"/>
                  <a:gd name="T58" fmla="*/ 285750 w 184"/>
                  <a:gd name="T59" fmla="*/ 558800 h 352"/>
                  <a:gd name="T60" fmla="*/ 292100 w 184"/>
                  <a:gd name="T61" fmla="*/ 552450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4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6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6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6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2" y="350"/>
                    </a:lnTo>
                    <a:lnTo>
                      <a:pt x="4" y="352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2"/>
                    </a:lnTo>
                    <a:lnTo>
                      <a:pt x="182" y="350"/>
                    </a:lnTo>
                    <a:lnTo>
                      <a:pt x="184" y="348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3" name="Freeform 66"/>
              <p:cNvSpPr>
                <a:spLocks/>
              </p:cNvSpPr>
              <p:nvPr/>
            </p:nvSpPr>
            <p:spPr bwMode="auto">
              <a:xfrm>
                <a:off x="498475" y="1871663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8750 h 206"/>
                  <a:gd name="T10" fmla="*/ 57150 w 60"/>
                  <a:gd name="T11" fmla="*/ 142875 h 206"/>
                  <a:gd name="T12" fmla="*/ 57150 w 60"/>
                  <a:gd name="T13" fmla="*/ 142875 h 206"/>
                  <a:gd name="T14" fmla="*/ 60325 w 60"/>
                  <a:gd name="T15" fmla="*/ 127000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4800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6" y="90"/>
                    </a:lnTo>
                    <a:lnTo>
                      <a:pt x="38" y="8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2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4" name="Freeform 67"/>
              <p:cNvSpPr>
                <a:spLocks/>
              </p:cNvSpPr>
              <p:nvPr/>
            </p:nvSpPr>
            <p:spPr bwMode="auto">
              <a:xfrm>
                <a:off x="612775" y="1871663"/>
                <a:ext cx="95250" cy="292100"/>
              </a:xfrm>
              <a:custGeom>
                <a:avLst/>
                <a:gdLst>
                  <a:gd name="T0" fmla="*/ 95250 w 60"/>
                  <a:gd name="T1" fmla="*/ 247650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7000 h 184"/>
                  <a:gd name="T26" fmla="*/ 38100 w 60"/>
                  <a:gd name="T27" fmla="*/ 142875 h 184"/>
                  <a:gd name="T28" fmla="*/ 38100 w 60"/>
                  <a:gd name="T29" fmla="*/ 142875 h 184"/>
                  <a:gd name="T30" fmla="*/ 34925 w 60"/>
                  <a:gd name="T31" fmla="*/ 158750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82575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7650 h 184"/>
                  <a:gd name="T54" fmla="*/ 95250 w 60"/>
                  <a:gd name="T55" fmla="*/ 247650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6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80"/>
                    </a:lnTo>
                    <a:lnTo>
                      <a:pt x="24" y="90"/>
                    </a:lnTo>
                    <a:lnTo>
                      <a:pt x="22" y="100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5" name="Freeform 68"/>
              <p:cNvSpPr>
                <a:spLocks/>
              </p:cNvSpPr>
              <p:nvPr/>
            </p:nvSpPr>
            <p:spPr bwMode="auto">
              <a:xfrm>
                <a:off x="498475" y="2166938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9525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6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6" name="Freeform 69"/>
              <p:cNvSpPr>
                <a:spLocks/>
              </p:cNvSpPr>
              <p:nvPr/>
            </p:nvSpPr>
            <p:spPr bwMode="auto">
              <a:xfrm>
                <a:off x="612775" y="2119313"/>
                <a:ext cx="95250" cy="206375"/>
              </a:xfrm>
              <a:custGeom>
                <a:avLst/>
                <a:gdLst>
                  <a:gd name="T0" fmla="*/ 95250 w 60"/>
                  <a:gd name="T1" fmla="*/ 206375 h 130"/>
                  <a:gd name="T2" fmla="*/ 95250 w 60"/>
                  <a:gd name="T3" fmla="*/ 0 h 130"/>
                  <a:gd name="T4" fmla="*/ 95250 w 60"/>
                  <a:gd name="T5" fmla="*/ 0 h 130"/>
                  <a:gd name="T6" fmla="*/ 88900 w 60"/>
                  <a:gd name="T7" fmla="*/ 9525 h 130"/>
                  <a:gd name="T8" fmla="*/ 79375 w 60"/>
                  <a:gd name="T9" fmla="*/ 19050 h 130"/>
                  <a:gd name="T10" fmla="*/ 66675 w 60"/>
                  <a:gd name="T11" fmla="*/ 28575 h 130"/>
                  <a:gd name="T12" fmla="*/ 53975 w 60"/>
                  <a:gd name="T13" fmla="*/ 34925 h 130"/>
                  <a:gd name="T14" fmla="*/ 28575 w 60"/>
                  <a:gd name="T15" fmla="*/ 41275 h 130"/>
                  <a:gd name="T16" fmla="*/ 0 w 60"/>
                  <a:gd name="T17" fmla="*/ 44450 h 130"/>
                  <a:gd name="T18" fmla="*/ 0 w 60"/>
                  <a:gd name="T19" fmla="*/ 206375 h 130"/>
                  <a:gd name="T20" fmla="*/ 95250 w 60"/>
                  <a:gd name="T21" fmla="*/ 206375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0"/>
                  <a:gd name="T35" fmla="*/ 60 w 60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0">
                    <a:moveTo>
                      <a:pt x="60" y="130"/>
                    </a:moveTo>
                    <a:lnTo>
                      <a:pt x="60" y="0"/>
                    </a:lnTo>
                    <a:lnTo>
                      <a:pt x="56" y="6"/>
                    </a:lnTo>
                    <a:lnTo>
                      <a:pt x="50" y="12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0" y="28"/>
                    </a:lnTo>
                    <a:lnTo>
                      <a:pt x="0" y="130"/>
                    </a:lnTo>
                    <a:lnTo>
                      <a:pt x="60" y="13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7" name="Rectangle 70"/>
              <p:cNvSpPr>
                <a:spLocks noChangeArrowheads="1"/>
              </p:cNvSpPr>
              <p:nvPr/>
            </p:nvSpPr>
            <p:spPr bwMode="auto">
              <a:xfrm>
                <a:off x="469900" y="2424113"/>
                <a:ext cx="266700" cy="533400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8" name="Freeform 71"/>
              <p:cNvSpPr>
                <a:spLocks/>
              </p:cNvSpPr>
              <p:nvPr/>
            </p:nvSpPr>
            <p:spPr bwMode="auto">
              <a:xfrm>
                <a:off x="542925" y="2424113"/>
                <a:ext cx="120650" cy="60325"/>
              </a:xfrm>
              <a:custGeom>
                <a:avLst/>
                <a:gdLst>
                  <a:gd name="T0" fmla="*/ 120650 w 76"/>
                  <a:gd name="T1" fmla="*/ 0 h 38"/>
                  <a:gd name="T2" fmla="*/ 120650 w 76"/>
                  <a:gd name="T3" fmla="*/ 0 h 38"/>
                  <a:gd name="T4" fmla="*/ 120650 w 76"/>
                  <a:gd name="T5" fmla="*/ 12700 h 38"/>
                  <a:gd name="T6" fmla="*/ 117475 w 76"/>
                  <a:gd name="T7" fmla="*/ 22225 h 38"/>
                  <a:gd name="T8" fmla="*/ 111125 w 76"/>
                  <a:gd name="T9" fmla="*/ 34925 h 38"/>
                  <a:gd name="T10" fmla="*/ 104775 w 76"/>
                  <a:gd name="T11" fmla="*/ 44450 h 38"/>
                  <a:gd name="T12" fmla="*/ 95250 w 76"/>
                  <a:gd name="T13" fmla="*/ 50800 h 38"/>
                  <a:gd name="T14" fmla="*/ 85725 w 76"/>
                  <a:gd name="T15" fmla="*/ 57150 h 38"/>
                  <a:gd name="T16" fmla="*/ 73025 w 76"/>
                  <a:gd name="T17" fmla="*/ 60325 h 38"/>
                  <a:gd name="T18" fmla="*/ 60325 w 76"/>
                  <a:gd name="T19" fmla="*/ 60325 h 38"/>
                  <a:gd name="T20" fmla="*/ 60325 w 76"/>
                  <a:gd name="T21" fmla="*/ 60325 h 38"/>
                  <a:gd name="T22" fmla="*/ 47625 w 76"/>
                  <a:gd name="T23" fmla="*/ 60325 h 38"/>
                  <a:gd name="T24" fmla="*/ 34925 w 76"/>
                  <a:gd name="T25" fmla="*/ 57150 h 38"/>
                  <a:gd name="T26" fmla="*/ 25400 w 76"/>
                  <a:gd name="T27" fmla="*/ 50800 h 38"/>
                  <a:gd name="T28" fmla="*/ 15875 w 76"/>
                  <a:gd name="T29" fmla="*/ 44450 h 38"/>
                  <a:gd name="T30" fmla="*/ 9525 w 76"/>
                  <a:gd name="T31" fmla="*/ 34925 h 38"/>
                  <a:gd name="T32" fmla="*/ 3175 w 76"/>
                  <a:gd name="T33" fmla="*/ 22225 h 38"/>
                  <a:gd name="T34" fmla="*/ 0 w 76"/>
                  <a:gd name="T35" fmla="*/ 12700 h 38"/>
                  <a:gd name="T36" fmla="*/ 0 w 76"/>
                  <a:gd name="T37" fmla="*/ 0 h 38"/>
                  <a:gd name="T38" fmla="*/ 120650 w 76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"/>
                  <a:gd name="T61" fmla="*/ 0 h 38"/>
                  <a:gd name="T62" fmla="*/ 76 w 76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" h="38">
                    <a:moveTo>
                      <a:pt x="76" y="0"/>
                    </a:moveTo>
                    <a:lnTo>
                      <a:pt x="76" y="0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22"/>
                    </a:lnTo>
                    <a:lnTo>
                      <a:pt x="66" y="28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2" y="36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199" name="Freeform 72"/>
              <p:cNvSpPr>
                <a:spLocks/>
              </p:cNvSpPr>
              <p:nvPr/>
            </p:nvSpPr>
            <p:spPr bwMode="auto">
              <a:xfrm>
                <a:off x="571500" y="2563813"/>
                <a:ext cx="63500" cy="60325"/>
              </a:xfrm>
              <a:custGeom>
                <a:avLst/>
                <a:gdLst>
                  <a:gd name="T0" fmla="*/ 63500 w 40"/>
                  <a:gd name="T1" fmla="*/ 28575 h 38"/>
                  <a:gd name="T2" fmla="*/ 63500 w 40"/>
                  <a:gd name="T3" fmla="*/ 28575 h 38"/>
                  <a:gd name="T4" fmla="*/ 60325 w 40"/>
                  <a:gd name="T5" fmla="*/ 41275 h 38"/>
                  <a:gd name="T6" fmla="*/ 53975 w 40"/>
                  <a:gd name="T7" fmla="*/ 50800 h 38"/>
                  <a:gd name="T8" fmla="*/ 44450 w 40"/>
                  <a:gd name="T9" fmla="*/ 57150 h 38"/>
                  <a:gd name="T10" fmla="*/ 31750 w 40"/>
                  <a:gd name="T11" fmla="*/ 60325 h 38"/>
                  <a:gd name="T12" fmla="*/ 31750 w 40"/>
                  <a:gd name="T13" fmla="*/ 60325 h 38"/>
                  <a:gd name="T14" fmla="*/ 19050 w 40"/>
                  <a:gd name="T15" fmla="*/ 57150 h 38"/>
                  <a:gd name="T16" fmla="*/ 9525 w 40"/>
                  <a:gd name="T17" fmla="*/ 50800 h 38"/>
                  <a:gd name="T18" fmla="*/ 3175 w 40"/>
                  <a:gd name="T19" fmla="*/ 41275 h 38"/>
                  <a:gd name="T20" fmla="*/ 0 w 40"/>
                  <a:gd name="T21" fmla="*/ 28575 h 38"/>
                  <a:gd name="T22" fmla="*/ 0 w 40"/>
                  <a:gd name="T23" fmla="*/ 28575 h 38"/>
                  <a:gd name="T24" fmla="*/ 3175 w 40"/>
                  <a:gd name="T25" fmla="*/ 19050 h 38"/>
                  <a:gd name="T26" fmla="*/ 9525 w 40"/>
                  <a:gd name="T27" fmla="*/ 9525 h 38"/>
                  <a:gd name="T28" fmla="*/ 19050 w 40"/>
                  <a:gd name="T29" fmla="*/ 3175 h 38"/>
                  <a:gd name="T30" fmla="*/ 31750 w 40"/>
                  <a:gd name="T31" fmla="*/ 0 h 38"/>
                  <a:gd name="T32" fmla="*/ 31750 w 40"/>
                  <a:gd name="T33" fmla="*/ 0 h 38"/>
                  <a:gd name="T34" fmla="*/ 44450 w 40"/>
                  <a:gd name="T35" fmla="*/ 3175 h 38"/>
                  <a:gd name="T36" fmla="*/ 53975 w 40"/>
                  <a:gd name="T37" fmla="*/ 9525 h 38"/>
                  <a:gd name="T38" fmla="*/ 60325 w 40"/>
                  <a:gd name="T39" fmla="*/ 19050 h 38"/>
                  <a:gd name="T40" fmla="*/ 63500 w 40"/>
                  <a:gd name="T41" fmla="*/ 28575 h 38"/>
                  <a:gd name="T42" fmla="*/ 63500 w 40"/>
                  <a:gd name="T43" fmla="*/ 2857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38"/>
                  <a:gd name="T68" fmla="*/ 40 w 4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8" y="12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0" name="Freeform 73"/>
              <p:cNvSpPr>
                <a:spLocks/>
              </p:cNvSpPr>
              <p:nvPr/>
            </p:nvSpPr>
            <p:spPr bwMode="auto">
              <a:xfrm>
                <a:off x="600075" y="2573338"/>
                <a:ext cx="25400" cy="22225"/>
              </a:xfrm>
              <a:custGeom>
                <a:avLst/>
                <a:gdLst>
                  <a:gd name="T0" fmla="*/ 25400 w 16"/>
                  <a:gd name="T1" fmla="*/ 9525 h 14"/>
                  <a:gd name="T2" fmla="*/ 25400 w 16"/>
                  <a:gd name="T3" fmla="*/ 9525 h 14"/>
                  <a:gd name="T4" fmla="*/ 19050 w 16"/>
                  <a:gd name="T5" fmla="*/ 19050 h 14"/>
                  <a:gd name="T6" fmla="*/ 12700 w 16"/>
                  <a:gd name="T7" fmla="*/ 22225 h 14"/>
                  <a:gd name="T8" fmla="*/ 12700 w 16"/>
                  <a:gd name="T9" fmla="*/ 22225 h 14"/>
                  <a:gd name="T10" fmla="*/ 3175 w 16"/>
                  <a:gd name="T11" fmla="*/ 19050 h 14"/>
                  <a:gd name="T12" fmla="*/ 0 w 16"/>
                  <a:gd name="T13" fmla="*/ 9525 h 14"/>
                  <a:gd name="T14" fmla="*/ 0 w 16"/>
                  <a:gd name="T15" fmla="*/ 9525 h 14"/>
                  <a:gd name="T16" fmla="*/ 3175 w 16"/>
                  <a:gd name="T17" fmla="*/ 3175 h 14"/>
                  <a:gd name="T18" fmla="*/ 12700 w 16"/>
                  <a:gd name="T19" fmla="*/ 0 h 14"/>
                  <a:gd name="T20" fmla="*/ 12700 w 16"/>
                  <a:gd name="T21" fmla="*/ 0 h 14"/>
                  <a:gd name="T22" fmla="*/ 19050 w 16"/>
                  <a:gd name="T23" fmla="*/ 3175 h 14"/>
                  <a:gd name="T24" fmla="*/ 25400 w 16"/>
                  <a:gd name="T25" fmla="*/ 9525 h 14"/>
                  <a:gd name="T26" fmla="*/ 25400 w 16"/>
                  <a:gd name="T27" fmla="*/ 95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4"/>
                  <a:gd name="T44" fmla="*/ 16 w 16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1" name="Freeform 74"/>
              <p:cNvSpPr>
                <a:spLocks noEditPoints="1"/>
              </p:cNvSpPr>
              <p:nvPr/>
            </p:nvSpPr>
            <p:spPr bwMode="auto">
              <a:xfrm>
                <a:off x="565150" y="2557463"/>
                <a:ext cx="76200" cy="73025"/>
              </a:xfrm>
              <a:custGeom>
                <a:avLst/>
                <a:gdLst>
                  <a:gd name="T0" fmla="*/ 12700 w 48"/>
                  <a:gd name="T1" fmla="*/ 34925 h 46"/>
                  <a:gd name="T2" fmla="*/ 12700 w 48"/>
                  <a:gd name="T3" fmla="*/ 34925 h 46"/>
                  <a:gd name="T4" fmla="*/ 15875 w 48"/>
                  <a:gd name="T5" fmla="*/ 25400 h 46"/>
                  <a:gd name="T6" fmla="*/ 22225 w 48"/>
                  <a:gd name="T7" fmla="*/ 19050 h 46"/>
                  <a:gd name="T8" fmla="*/ 28575 w 48"/>
                  <a:gd name="T9" fmla="*/ 12700 h 46"/>
                  <a:gd name="T10" fmla="*/ 38100 w 48"/>
                  <a:gd name="T11" fmla="*/ 12700 h 46"/>
                  <a:gd name="T12" fmla="*/ 38100 w 48"/>
                  <a:gd name="T13" fmla="*/ 12700 h 46"/>
                  <a:gd name="T14" fmla="*/ 47625 w 48"/>
                  <a:gd name="T15" fmla="*/ 12700 h 46"/>
                  <a:gd name="T16" fmla="*/ 53975 w 48"/>
                  <a:gd name="T17" fmla="*/ 19050 h 46"/>
                  <a:gd name="T18" fmla="*/ 60325 w 48"/>
                  <a:gd name="T19" fmla="*/ 25400 h 46"/>
                  <a:gd name="T20" fmla="*/ 63500 w 48"/>
                  <a:gd name="T21" fmla="*/ 34925 h 46"/>
                  <a:gd name="T22" fmla="*/ 63500 w 48"/>
                  <a:gd name="T23" fmla="*/ 34925 h 46"/>
                  <a:gd name="T24" fmla="*/ 60325 w 48"/>
                  <a:gd name="T25" fmla="*/ 44450 h 46"/>
                  <a:gd name="T26" fmla="*/ 53975 w 48"/>
                  <a:gd name="T27" fmla="*/ 53975 h 46"/>
                  <a:gd name="T28" fmla="*/ 47625 w 48"/>
                  <a:gd name="T29" fmla="*/ 57150 h 46"/>
                  <a:gd name="T30" fmla="*/ 38100 w 48"/>
                  <a:gd name="T31" fmla="*/ 60325 h 46"/>
                  <a:gd name="T32" fmla="*/ 38100 w 48"/>
                  <a:gd name="T33" fmla="*/ 60325 h 46"/>
                  <a:gd name="T34" fmla="*/ 28575 w 48"/>
                  <a:gd name="T35" fmla="*/ 57150 h 46"/>
                  <a:gd name="T36" fmla="*/ 22225 w 48"/>
                  <a:gd name="T37" fmla="*/ 53975 h 46"/>
                  <a:gd name="T38" fmla="*/ 15875 w 48"/>
                  <a:gd name="T39" fmla="*/ 44450 h 46"/>
                  <a:gd name="T40" fmla="*/ 12700 w 48"/>
                  <a:gd name="T41" fmla="*/ 34925 h 46"/>
                  <a:gd name="T42" fmla="*/ 12700 w 48"/>
                  <a:gd name="T43" fmla="*/ 34925 h 46"/>
                  <a:gd name="T44" fmla="*/ 0 w 48"/>
                  <a:gd name="T45" fmla="*/ 34925 h 46"/>
                  <a:gd name="T46" fmla="*/ 0 w 48"/>
                  <a:gd name="T47" fmla="*/ 34925 h 46"/>
                  <a:gd name="T48" fmla="*/ 3175 w 48"/>
                  <a:gd name="T49" fmla="*/ 50800 h 46"/>
                  <a:gd name="T50" fmla="*/ 12700 w 48"/>
                  <a:gd name="T51" fmla="*/ 63500 h 46"/>
                  <a:gd name="T52" fmla="*/ 22225 w 48"/>
                  <a:gd name="T53" fmla="*/ 69850 h 46"/>
                  <a:gd name="T54" fmla="*/ 38100 w 48"/>
                  <a:gd name="T55" fmla="*/ 73025 h 46"/>
                  <a:gd name="T56" fmla="*/ 38100 w 48"/>
                  <a:gd name="T57" fmla="*/ 73025 h 46"/>
                  <a:gd name="T58" fmla="*/ 53975 w 48"/>
                  <a:gd name="T59" fmla="*/ 69850 h 46"/>
                  <a:gd name="T60" fmla="*/ 63500 w 48"/>
                  <a:gd name="T61" fmla="*/ 63500 h 46"/>
                  <a:gd name="T62" fmla="*/ 73025 w 48"/>
                  <a:gd name="T63" fmla="*/ 50800 h 46"/>
                  <a:gd name="T64" fmla="*/ 76200 w 48"/>
                  <a:gd name="T65" fmla="*/ 34925 h 46"/>
                  <a:gd name="T66" fmla="*/ 76200 w 48"/>
                  <a:gd name="T67" fmla="*/ 34925 h 46"/>
                  <a:gd name="T68" fmla="*/ 73025 w 48"/>
                  <a:gd name="T69" fmla="*/ 22225 h 46"/>
                  <a:gd name="T70" fmla="*/ 63500 w 48"/>
                  <a:gd name="T71" fmla="*/ 9525 h 46"/>
                  <a:gd name="T72" fmla="*/ 53975 w 48"/>
                  <a:gd name="T73" fmla="*/ 3175 h 46"/>
                  <a:gd name="T74" fmla="*/ 38100 w 48"/>
                  <a:gd name="T75" fmla="*/ 0 h 46"/>
                  <a:gd name="T76" fmla="*/ 38100 w 48"/>
                  <a:gd name="T77" fmla="*/ 0 h 46"/>
                  <a:gd name="T78" fmla="*/ 22225 w 48"/>
                  <a:gd name="T79" fmla="*/ 3175 h 46"/>
                  <a:gd name="T80" fmla="*/ 12700 w 48"/>
                  <a:gd name="T81" fmla="*/ 9525 h 46"/>
                  <a:gd name="T82" fmla="*/ 3175 w 48"/>
                  <a:gd name="T83" fmla="*/ 22225 h 46"/>
                  <a:gd name="T84" fmla="*/ 0 w 48"/>
                  <a:gd name="T85" fmla="*/ 34925 h 46"/>
                  <a:gd name="T86" fmla="*/ 0 w 48"/>
                  <a:gd name="T87" fmla="*/ 34925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"/>
                  <a:gd name="T133" fmla="*/ 0 h 46"/>
                  <a:gd name="T134" fmla="*/ 48 w 48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" h="46">
                    <a:moveTo>
                      <a:pt x="8" y="22"/>
                    </a:moveTo>
                    <a:lnTo>
                      <a:pt x="8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10" y="28"/>
                    </a:lnTo>
                    <a:lnTo>
                      <a:pt x="8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2" name="Freeform 75"/>
              <p:cNvSpPr>
                <a:spLocks noEditPoints="1"/>
              </p:cNvSpPr>
              <p:nvPr/>
            </p:nvSpPr>
            <p:spPr bwMode="auto">
              <a:xfrm>
                <a:off x="457200" y="2411413"/>
                <a:ext cx="292100" cy="558800"/>
              </a:xfrm>
              <a:custGeom>
                <a:avLst/>
                <a:gdLst>
                  <a:gd name="T0" fmla="*/ 266700 w 184"/>
                  <a:gd name="T1" fmla="*/ 533400 h 352"/>
                  <a:gd name="T2" fmla="*/ 25400 w 184"/>
                  <a:gd name="T3" fmla="*/ 533400 h 352"/>
                  <a:gd name="T4" fmla="*/ 25400 w 184"/>
                  <a:gd name="T5" fmla="*/ 25400 h 352"/>
                  <a:gd name="T6" fmla="*/ 79375 w 184"/>
                  <a:gd name="T7" fmla="*/ 25400 h 352"/>
                  <a:gd name="T8" fmla="*/ 88900 w 184"/>
                  <a:gd name="T9" fmla="*/ 47625 h 352"/>
                  <a:gd name="T10" fmla="*/ 101600 w 184"/>
                  <a:gd name="T11" fmla="*/ 63500 h 352"/>
                  <a:gd name="T12" fmla="*/ 123825 w 184"/>
                  <a:gd name="T13" fmla="*/ 76200 h 352"/>
                  <a:gd name="T14" fmla="*/ 146050 w 184"/>
                  <a:gd name="T15" fmla="*/ 79375 h 352"/>
                  <a:gd name="T16" fmla="*/ 158750 w 184"/>
                  <a:gd name="T17" fmla="*/ 79375 h 352"/>
                  <a:gd name="T18" fmla="*/ 180975 w 184"/>
                  <a:gd name="T19" fmla="*/ 69850 h 352"/>
                  <a:gd name="T20" fmla="*/ 196850 w 184"/>
                  <a:gd name="T21" fmla="*/ 57150 h 352"/>
                  <a:gd name="T22" fmla="*/ 209550 w 184"/>
                  <a:gd name="T23" fmla="*/ 34925 h 352"/>
                  <a:gd name="T24" fmla="*/ 212725 w 184"/>
                  <a:gd name="T25" fmla="*/ 25400 h 352"/>
                  <a:gd name="T26" fmla="*/ 266700 w 184"/>
                  <a:gd name="T27" fmla="*/ 25400 h 352"/>
                  <a:gd name="T28" fmla="*/ 266700 w 184"/>
                  <a:gd name="T29" fmla="*/ 533400 h 352"/>
                  <a:gd name="T30" fmla="*/ 200025 w 184"/>
                  <a:gd name="T31" fmla="*/ 25400 h 352"/>
                  <a:gd name="T32" fmla="*/ 180975 w 184"/>
                  <a:gd name="T33" fmla="*/ 53975 h 352"/>
                  <a:gd name="T34" fmla="*/ 146050 w 184"/>
                  <a:gd name="T35" fmla="*/ 66675 h 352"/>
                  <a:gd name="T36" fmla="*/ 127000 w 184"/>
                  <a:gd name="T37" fmla="*/ 63500 h 352"/>
                  <a:gd name="T38" fmla="*/ 101600 w 184"/>
                  <a:gd name="T39" fmla="*/ 41275 h 352"/>
                  <a:gd name="T40" fmla="*/ 92075 w 184"/>
                  <a:gd name="T41" fmla="*/ 25400 h 352"/>
                  <a:gd name="T42" fmla="*/ 200025 w 184"/>
                  <a:gd name="T43" fmla="*/ 25400 h 352"/>
                  <a:gd name="T44" fmla="*/ 12700 w 184"/>
                  <a:gd name="T45" fmla="*/ 0 h 352"/>
                  <a:gd name="T46" fmla="*/ 6350 w 184"/>
                  <a:gd name="T47" fmla="*/ 0 h 352"/>
                  <a:gd name="T48" fmla="*/ 0 w 184"/>
                  <a:gd name="T49" fmla="*/ 6350 h 352"/>
                  <a:gd name="T50" fmla="*/ 0 w 184"/>
                  <a:gd name="T51" fmla="*/ 546100 h 352"/>
                  <a:gd name="T52" fmla="*/ 0 w 184"/>
                  <a:gd name="T53" fmla="*/ 549275 h 352"/>
                  <a:gd name="T54" fmla="*/ 6350 w 184"/>
                  <a:gd name="T55" fmla="*/ 555625 h 352"/>
                  <a:gd name="T56" fmla="*/ 279400 w 184"/>
                  <a:gd name="T57" fmla="*/ 558800 h 352"/>
                  <a:gd name="T58" fmla="*/ 285750 w 184"/>
                  <a:gd name="T59" fmla="*/ 555625 h 352"/>
                  <a:gd name="T60" fmla="*/ 292100 w 184"/>
                  <a:gd name="T61" fmla="*/ 549275 h 352"/>
                  <a:gd name="T62" fmla="*/ 292100 w 184"/>
                  <a:gd name="T63" fmla="*/ 12700 h 352"/>
                  <a:gd name="T64" fmla="*/ 292100 w 184"/>
                  <a:gd name="T65" fmla="*/ 6350 h 352"/>
                  <a:gd name="T66" fmla="*/ 285750 w 184"/>
                  <a:gd name="T67" fmla="*/ 0 h 352"/>
                  <a:gd name="T68" fmla="*/ 279400 w 184"/>
                  <a:gd name="T69" fmla="*/ 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"/>
                  <a:gd name="T106" fmla="*/ 0 h 352"/>
                  <a:gd name="T107" fmla="*/ 184 w 184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" h="352">
                    <a:moveTo>
                      <a:pt x="168" y="336"/>
                    </a:moveTo>
                    <a:lnTo>
                      <a:pt x="168" y="336"/>
                    </a:lnTo>
                    <a:lnTo>
                      <a:pt x="16" y="336"/>
                    </a:lnTo>
                    <a:lnTo>
                      <a:pt x="16" y="16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60" y="36"/>
                    </a:lnTo>
                    <a:lnTo>
                      <a:pt x="64" y="40"/>
                    </a:lnTo>
                    <a:lnTo>
                      <a:pt x="70" y="44"/>
                    </a:lnTo>
                    <a:lnTo>
                      <a:pt x="78" y="48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14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8" y="30"/>
                    </a:lnTo>
                    <a:lnTo>
                      <a:pt x="132" y="22"/>
                    </a:lnTo>
                    <a:lnTo>
                      <a:pt x="134" y="16"/>
                    </a:lnTo>
                    <a:lnTo>
                      <a:pt x="168" y="16"/>
                    </a:lnTo>
                    <a:lnTo>
                      <a:pt x="168" y="336"/>
                    </a:lnTo>
                    <a:close/>
                    <a:moveTo>
                      <a:pt x="126" y="16"/>
                    </a:moveTo>
                    <a:lnTo>
                      <a:pt x="126" y="16"/>
                    </a:lnTo>
                    <a:lnTo>
                      <a:pt x="120" y="26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2" y="42"/>
                    </a:lnTo>
                    <a:lnTo>
                      <a:pt x="80" y="40"/>
                    </a:lnTo>
                    <a:lnTo>
                      <a:pt x="70" y="34"/>
                    </a:lnTo>
                    <a:lnTo>
                      <a:pt x="64" y="26"/>
                    </a:lnTo>
                    <a:lnTo>
                      <a:pt x="58" y="16"/>
                    </a:lnTo>
                    <a:lnTo>
                      <a:pt x="126" y="16"/>
                    </a:lnTo>
                    <a:close/>
                    <a:moveTo>
                      <a:pt x="176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2" y="350"/>
                    </a:lnTo>
                    <a:lnTo>
                      <a:pt x="4" y="350"/>
                    </a:lnTo>
                    <a:lnTo>
                      <a:pt x="8" y="352"/>
                    </a:lnTo>
                    <a:lnTo>
                      <a:pt x="176" y="352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4" y="346"/>
                    </a:lnTo>
                    <a:lnTo>
                      <a:pt x="184" y="344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3" name="Freeform 76"/>
              <p:cNvSpPr>
                <a:spLocks/>
              </p:cNvSpPr>
              <p:nvPr/>
            </p:nvSpPr>
            <p:spPr bwMode="auto">
              <a:xfrm>
                <a:off x="498475" y="2452688"/>
                <a:ext cx="95250" cy="327025"/>
              </a:xfrm>
              <a:custGeom>
                <a:avLst/>
                <a:gdLst>
                  <a:gd name="T0" fmla="*/ 95250 w 60"/>
                  <a:gd name="T1" fmla="*/ 187325 h 206"/>
                  <a:gd name="T2" fmla="*/ 95250 w 60"/>
                  <a:gd name="T3" fmla="*/ 187325 h 206"/>
                  <a:gd name="T4" fmla="*/ 79375 w 60"/>
                  <a:gd name="T5" fmla="*/ 180975 h 206"/>
                  <a:gd name="T6" fmla="*/ 69850 w 60"/>
                  <a:gd name="T7" fmla="*/ 171450 h 206"/>
                  <a:gd name="T8" fmla="*/ 60325 w 60"/>
                  <a:gd name="T9" fmla="*/ 155575 h 206"/>
                  <a:gd name="T10" fmla="*/ 57150 w 60"/>
                  <a:gd name="T11" fmla="*/ 139700 h 206"/>
                  <a:gd name="T12" fmla="*/ 57150 w 60"/>
                  <a:gd name="T13" fmla="*/ 139700 h 206"/>
                  <a:gd name="T14" fmla="*/ 60325 w 60"/>
                  <a:gd name="T15" fmla="*/ 123825 h 206"/>
                  <a:gd name="T16" fmla="*/ 69850 w 60"/>
                  <a:gd name="T17" fmla="*/ 111125 h 206"/>
                  <a:gd name="T18" fmla="*/ 79375 w 60"/>
                  <a:gd name="T19" fmla="*/ 101600 h 206"/>
                  <a:gd name="T20" fmla="*/ 95250 w 60"/>
                  <a:gd name="T21" fmla="*/ 95250 h 206"/>
                  <a:gd name="T22" fmla="*/ 95250 w 60"/>
                  <a:gd name="T23" fmla="*/ 53975 h 206"/>
                  <a:gd name="T24" fmla="*/ 95250 w 60"/>
                  <a:gd name="T25" fmla="*/ 53975 h 206"/>
                  <a:gd name="T26" fmla="*/ 73025 w 60"/>
                  <a:gd name="T27" fmla="*/ 47625 h 206"/>
                  <a:gd name="T28" fmla="*/ 53975 w 60"/>
                  <a:gd name="T29" fmla="*/ 34925 h 206"/>
                  <a:gd name="T30" fmla="*/ 38100 w 60"/>
                  <a:gd name="T31" fmla="*/ 19050 h 206"/>
                  <a:gd name="T32" fmla="*/ 28575 w 60"/>
                  <a:gd name="T33" fmla="*/ 0 h 206"/>
                  <a:gd name="T34" fmla="*/ 0 w 60"/>
                  <a:gd name="T35" fmla="*/ 0 h 206"/>
                  <a:gd name="T36" fmla="*/ 0 w 60"/>
                  <a:gd name="T37" fmla="*/ 327025 h 206"/>
                  <a:gd name="T38" fmla="*/ 0 w 60"/>
                  <a:gd name="T39" fmla="*/ 327025 h 206"/>
                  <a:gd name="T40" fmla="*/ 19050 w 60"/>
                  <a:gd name="T41" fmla="*/ 311150 h 206"/>
                  <a:gd name="T42" fmla="*/ 44450 w 60"/>
                  <a:gd name="T43" fmla="*/ 301625 h 206"/>
                  <a:gd name="T44" fmla="*/ 69850 w 60"/>
                  <a:gd name="T45" fmla="*/ 298450 h 206"/>
                  <a:gd name="T46" fmla="*/ 95250 w 60"/>
                  <a:gd name="T47" fmla="*/ 295275 h 206"/>
                  <a:gd name="T48" fmla="*/ 95250 w 60"/>
                  <a:gd name="T49" fmla="*/ 187325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206"/>
                  <a:gd name="T77" fmla="*/ 60 w 6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206">
                    <a:moveTo>
                      <a:pt x="60" y="118"/>
                    </a:moveTo>
                    <a:lnTo>
                      <a:pt x="60" y="118"/>
                    </a:lnTo>
                    <a:lnTo>
                      <a:pt x="50" y="114"/>
                    </a:lnTo>
                    <a:lnTo>
                      <a:pt x="44" y="108"/>
                    </a:lnTo>
                    <a:lnTo>
                      <a:pt x="38" y="98"/>
                    </a:lnTo>
                    <a:lnTo>
                      <a:pt x="36" y="88"/>
                    </a:lnTo>
                    <a:lnTo>
                      <a:pt x="38" y="78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60" y="60"/>
                    </a:lnTo>
                    <a:lnTo>
                      <a:pt x="60" y="34"/>
                    </a:lnTo>
                    <a:lnTo>
                      <a:pt x="46" y="30"/>
                    </a:lnTo>
                    <a:lnTo>
                      <a:pt x="34" y="2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" y="196"/>
                    </a:lnTo>
                    <a:lnTo>
                      <a:pt x="28" y="190"/>
                    </a:lnTo>
                    <a:lnTo>
                      <a:pt x="44" y="188"/>
                    </a:lnTo>
                    <a:lnTo>
                      <a:pt x="60" y="186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auto">
              <a:xfrm>
                <a:off x="612775" y="2452688"/>
                <a:ext cx="95250" cy="292100"/>
              </a:xfrm>
              <a:custGeom>
                <a:avLst/>
                <a:gdLst>
                  <a:gd name="T0" fmla="*/ 95250 w 60"/>
                  <a:gd name="T1" fmla="*/ 244475 h 184"/>
                  <a:gd name="T2" fmla="*/ 95250 w 60"/>
                  <a:gd name="T3" fmla="*/ 0 h 184"/>
                  <a:gd name="T4" fmla="*/ 66675 w 60"/>
                  <a:gd name="T5" fmla="*/ 0 h 184"/>
                  <a:gd name="T6" fmla="*/ 66675 w 60"/>
                  <a:gd name="T7" fmla="*/ 0 h 184"/>
                  <a:gd name="T8" fmla="*/ 57150 w 60"/>
                  <a:gd name="T9" fmla="*/ 19050 h 184"/>
                  <a:gd name="T10" fmla="*/ 41275 w 60"/>
                  <a:gd name="T11" fmla="*/ 34925 h 184"/>
                  <a:gd name="T12" fmla="*/ 22225 w 60"/>
                  <a:gd name="T13" fmla="*/ 47625 h 184"/>
                  <a:gd name="T14" fmla="*/ 0 w 60"/>
                  <a:gd name="T15" fmla="*/ 53975 h 184"/>
                  <a:gd name="T16" fmla="*/ 0 w 60"/>
                  <a:gd name="T17" fmla="*/ 95250 h 184"/>
                  <a:gd name="T18" fmla="*/ 0 w 60"/>
                  <a:gd name="T19" fmla="*/ 95250 h 184"/>
                  <a:gd name="T20" fmla="*/ 15875 w 60"/>
                  <a:gd name="T21" fmla="*/ 101600 h 184"/>
                  <a:gd name="T22" fmla="*/ 25400 w 60"/>
                  <a:gd name="T23" fmla="*/ 111125 h 184"/>
                  <a:gd name="T24" fmla="*/ 34925 w 60"/>
                  <a:gd name="T25" fmla="*/ 123825 h 184"/>
                  <a:gd name="T26" fmla="*/ 38100 w 60"/>
                  <a:gd name="T27" fmla="*/ 139700 h 184"/>
                  <a:gd name="T28" fmla="*/ 38100 w 60"/>
                  <a:gd name="T29" fmla="*/ 139700 h 184"/>
                  <a:gd name="T30" fmla="*/ 34925 w 60"/>
                  <a:gd name="T31" fmla="*/ 155575 h 184"/>
                  <a:gd name="T32" fmla="*/ 25400 w 60"/>
                  <a:gd name="T33" fmla="*/ 171450 h 184"/>
                  <a:gd name="T34" fmla="*/ 15875 w 60"/>
                  <a:gd name="T35" fmla="*/ 180975 h 184"/>
                  <a:gd name="T36" fmla="*/ 0 w 60"/>
                  <a:gd name="T37" fmla="*/ 187325 h 184"/>
                  <a:gd name="T38" fmla="*/ 0 w 60"/>
                  <a:gd name="T39" fmla="*/ 292100 h 184"/>
                  <a:gd name="T40" fmla="*/ 0 w 60"/>
                  <a:gd name="T41" fmla="*/ 292100 h 184"/>
                  <a:gd name="T42" fmla="*/ 28575 w 60"/>
                  <a:gd name="T43" fmla="*/ 288925 h 184"/>
                  <a:gd name="T44" fmla="*/ 53975 w 60"/>
                  <a:gd name="T45" fmla="*/ 279400 h 184"/>
                  <a:gd name="T46" fmla="*/ 66675 w 60"/>
                  <a:gd name="T47" fmla="*/ 276225 h 184"/>
                  <a:gd name="T48" fmla="*/ 79375 w 60"/>
                  <a:gd name="T49" fmla="*/ 266700 h 184"/>
                  <a:gd name="T50" fmla="*/ 88900 w 60"/>
                  <a:gd name="T51" fmla="*/ 257175 h 184"/>
                  <a:gd name="T52" fmla="*/ 95250 w 60"/>
                  <a:gd name="T53" fmla="*/ 244475 h 184"/>
                  <a:gd name="T54" fmla="*/ 95250 w 60"/>
                  <a:gd name="T55" fmla="*/ 244475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184"/>
                  <a:gd name="T86" fmla="*/ 60 w 60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184">
                    <a:moveTo>
                      <a:pt x="60" y="154"/>
                    </a:moveTo>
                    <a:lnTo>
                      <a:pt x="60" y="0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26" y="22"/>
                    </a:lnTo>
                    <a:lnTo>
                      <a:pt x="14" y="30"/>
                    </a:lnTo>
                    <a:lnTo>
                      <a:pt x="0" y="34"/>
                    </a:lnTo>
                    <a:lnTo>
                      <a:pt x="0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2" y="78"/>
                    </a:lnTo>
                    <a:lnTo>
                      <a:pt x="24" y="88"/>
                    </a:lnTo>
                    <a:lnTo>
                      <a:pt x="22" y="98"/>
                    </a:lnTo>
                    <a:lnTo>
                      <a:pt x="16" y="108"/>
                    </a:lnTo>
                    <a:lnTo>
                      <a:pt x="10" y="114"/>
                    </a:lnTo>
                    <a:lnTo>
                      <a:pt x="0" y="118"/>
                    </a:lnTo>
                    <a:lnTo>
                      <a:pt x="0" y="184"/>
                    </a:lnTo>
                    <a:lnTo>
                      <a:pt x="18" y="182"/>
                    </a:lnTo>
                    <a:lnTo>
                      <a:pt x="34" y="176"/>
                    </a:lnTo>
                    <a:lnTo>
                      <a:pt x="42" y="174"/>
                    </a:lnTo>
                    <a:lnTo>
                      <a:pt x="50" y="168"/>
                    </a:lnTo>
                    <a:lnTo>
                      <a:pt x="56" y="162"/>
                    </a:lnTo>
                    <a:lnTo>
                      <a:pt x="60" y="1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5" name="Freeform 78"/>
              <p:cNvSpPr>
                <a:spLocks/>
              </p:cNvSpPr>
              <p:nvPr/>
            </p:nvSpPr>
            <p:spPr bwMode="auto">
              <a:xfrm>
                <a:off x="498475" y="2747963"/>
                <a:ext cx="95250" cy="158750"/>
              </a:xfrm>
              <a:custGeom>
                <a:avLst/>
                <a:gdLst>
                  <a:gd name="T0" fmla="*/ 95250 w 60"/>
                  <a:gd name="T1" fmla="*/ 158750 h 100"/>
                  <a:gd name="T2" fmla="*/ 95250 w 60"/>
                  <a:gd name="T3" fmla="*/ 0 h 100"/>
                  <a:gd name="T4" fmla="*/ 95250 w 60"/>
                  <a:gd name="T5" fmla="*/ 0 h 100"/>
                  <a:gd name="T6" fmla="*/ 69850 w 60"/>
                  <a:gd name="T7" fmla="*/ 3175 h 100"/>
                  <a:gd name="T8" fmla="*/ 44450 w 60"/>
                  <a:gd name="T9" fmla="*/ 6350 h 100"/>
                  <a:gd name="T10" fmla="*/ 19050 w 60"/>
                  <a:gd name="T11" fmla="*/ 15875 h 100"/>
                  <a:gd name="T12" fmla="*/ 0 w 60"/>
                  <a:gd name="T13" fmla="*/ 31750 h 100"/>
                  <a:gd name="T14" fmla="*/ 0 w 60"/>
                  <a:gd name="T15" fmla="*/ 158750 h 100"/>
                  <a:gd name="T16" fmla="*/ 95250 w 60"/>
                  <a:gd name="T17" fmla="*/ 15875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00"/>
                  <a:gd name="T29" fmla="*/ 60 w 6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00">
                    <a:moveTo>
                      <a:pt x="60" y="100"/>
                    </a:moveTo>
                    <a:lnTo>
                      <a:pt x="60" y="0"/>
                    </a:lnTo>
                    <a:lnTo>
                      <a:pt x="44" y="2"/>
                    </a:lnTo>
                    <a:lnTo>
                      <a:pt x="28" y="4"/>
                    </a:lnTo>
                    <a:lnTo>
                      <a:pt x="12" y="10"/>
                    </a:lnTo>
                    <a:lnTo>
                      <a:pt x="0" y="20"/>
                    </a:lnTo>
                    <a:lnTo>
                      <a:pt x="0" y="100"/>
                    </a:lnTo>
                    <a:lnTo>
                      <a:pt x="60" y="10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  <p:sp>
            <p:nvSpPr>
              <p:cNvPr id="206" name="Freeform 79"/>
              <p:cNvSpPr>
                <a:spLocks/>
              </p:cNvSpPr>
              <p:nvPr/>
            </p:nvSpPr>
            <p:spPr bwMode="auto">
              <a:xfrm>
                <a:off x="612775" y="2697163"/>
                <a:ext cx="95250" cy="209550"/>
              </a:xfrm>
              <a:custGeom>
                <a:avLst/>
                <a:gdLst>
                  <a:gd name="T0" fmla="*/ 95250 w 60"/>
                  <a:gd name="T1" fmla="*/ 209550 h 132"/>
                  <a:gd name="T2" fmla="*/ 95250 w 60"/>
                  <a:gd name="T3" fmla="*/ 0 h 132"/>
                  <a:gd name="T4" fmla="*/ 95250 w 60"/>
                  <a:gd name="T5" fmla="*/ 0 h 132"/>
                  <a:gd name="T6" fmla="*/ 88900 w 60"/>
                  <a:gd name="T7" fmla="*/ 12700 h 132"/>
                  <a:gd name="T8" fmla="*/ 79375 w 60"/>
                  <a:gd name="T9" fmla="*/ 22225 h 132"/>
                  <a:gd name="T10" fmla="*/ 66675 w 60"/>
                  <a:gd name="T11" fmla="*/ 31750 h 132"/>
                  <a:gd name="T12" fmla="*/ 53975 w 60"/>
                  <a:gd name="T13" fmla="*/ 34925 h 132"/>
                  <a:gd name="T14" fmla="*/ 28575 w 60"/>
                  <a:gd name="T15" fmla="*/ 44450 h 132"/>
                  <a:gd name="T16" fmla="*/ 0 w 60"/>
                  <a:gd name="T17" fmla="*/ 47625 h 132"/>
                  <a:gd name="T18" fmla="*/ 0 w 60"/>
                  <a:gd name="T19" fmla="*/ 209550 h 132"/>
                  <a:gd name="T20" fmla="*/ 95250 w 60"/>
                  <a:gd name="T21" fmla="*/ 2095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32"/>
                  <a:gd name="T35" fmla="*/ 60 w 60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32">
                    <a:moveTo>
                      <a:pt x="60" y="132"/>
                    </a:moveTo>
                    <a:lnTo>
                      <a:pt x="60" y="0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2" y="20"/>
                    </a:lnTo>
                    <a:lnTo>
                      <a:pt x="34" y="22"/>
                    </a:lnTo>
                    <a:lnTo>
                      <a:pt x="18" y="28"/>
                    </a:lnTo>
                    <a:lnTo>
                      <a:pt x="0" y="30"/>
                    </a:lnTo>
                    <a:lnTo>
                      <a:pt x="0" y="132"/>
                    </a:lnTo>
                    <a:lnTo>
                      <a:pt x="60" y="13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prstClr val="black"/>
                  </a:solidFill>
                  <a:ea typeface="MS Pゴシック" pitchFamily="-92" charset="-128"/>
                </a:endParaRPr>
              </a:p>
            </p:txBody>
          </p:sp>
        </p:grpSp>
      </p:grpSp>
      <p:pic>
        <p:nvPicPr>
          <p:cNvPr id="269" name="Picture 3" descr="C:\Documents and Settings\gayatripatel\Local Settings\Temporary Internet Files\Content.IE5\2MROCUQL\MCj043524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573" y="4216383"/>
            <a:ext cx="908304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" name="TextBox 140"/>
          <p:cNvSpPr txBox="1">
            <a:spLocks noChangeArrowheads="1"/>
          </p:cNvSpPr>
          <p:nvPr/>
        </p:nvSpPr>
        <p:spPr bwMode="auto">
          <a:xfrm>
            <a:off x="6804554" y="2921000"/>
            <a:ext cx="1834091" cy="4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i="1" dirty="0">
                <a:solidFill>
                  <a:prstClr val="black"/>
                </a:solidFill>
                <a:ea typeface="MS Pゴシック" pitchFamily="-92" charset="-128"/>
              </a:rPr>
              <a:t>Structure the Unstructured</a:t>
            </a:r>
          </a:p>
          <a:p>
            <a:pPr eaLnBrk="0" hangingPunct="0"/>
            <a:r>
              <a:rPr lang="en-US" sz="1100" i="1" dirty="0">
                <a:solidFill>
                  <a:prstClr val="black"/>
                </a:solidFill>
                <a:ea typeface="MS Pゴシック" pitchFamily="-92" charset="-128"/>
              </a:rPr>
              <a:t>Detect </a:t>
            </a:r>
            <a:r>
              <a:rPr lang="en-US" sz="1100" i="1" dirty="0" smtClean="0">
                <a:solidFill>
                  <a:prstClr val="black"/>
                </a:solidFill>
                <a:ea typeface="MS Pゴシック" pitchFamily="-92" charset="-128"/>
              </a:rPr>
              <a:t>Patterns</a:t>
            </a:r>
            <a:endParaRPr lang="en-US" sz="1100" i="1" dirty="0">
              <a:solidFill>
                <a:prstClr val="black"/>
              </a:solidFill>
              <a:ea typeface="MS Pゴシック" pitchFamily="-92" charset="-128"/>
            </a:endParaRPr>
          </a:p>
        </p:txBody>
      </p:sp>
      <p:sp>
        <p:nvSpPr>
          <p:cNvPr id="271" name="TextBox 154"/>
          <p:cNvSpPr txBox="1">
            <a:spLocks noChangeArrowheads="1"/>
          </p:cNvSpPr>
          <p:nvPr/>
        </p:nvSpPr>
        <p:spPr bwMode="auto">
          <a:xfrm>
            <a:off x="7131107" y="4296752"/>
            <a:ext cx="946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err="1" smtClean="0">
                <a:solidFill>
                  <a:prstClr val="white">
                    <a:lumMod val="95000"/>
                  </a:prstClr>
                </a:solidFill>
                <a:ea typeface="MS Pゴシック" pitchFamily="-92" charset="-128"/>
              </a:rPr>
              <a:t>Hadoop</a:t>
            </a:r>
            <a:endParaRPr lang="en-US" sz="1800" dirty="0">
              <a:solidFill>
                <a:prstClr val="white">
                  <a:lumMod val="95000"/>
                </a:prstClr>
              </a:solidFill>
              <a:ea typeface="MS Pゴシック" pitchFamily="-92" charset="-128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462712" y="3493700"/>
            <a:ext cx="2514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="1" dirty="0" smtClean="0">
                <a:solidFill>
                  <a:srgbClr val="2C7C9F">
                    <a:lumMod val="75000"/>
                  </a:srgbClr>
                </a:solidFill>
                <a:ea typeface="MS Pゴシック" pitchFamily="-92" charset="-128"/>
              </a:rPr>
              <a:t>Commodity Hardware System</a:t>
            </a:r>
            <a:endParaRPr lang="en-US" sz="1200" b="1" dirty="0">
              <a:solidFill>
                <a:srgbClr val="2C7C9F">
                  <a:lumMod val="75000"/>
                </a:srgbClr>
              </a:solidFill>
              <a:ea typeface="MS Pゴシック" pitchFamily="-92" charset="-128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51148" y="5205935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6+PB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3843751" y="5274268"/>
            <a:ext cx="111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40+PB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7137648" y="5180714"/>
            <a:ext cx="111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20+PB</a:t>
            </a:r>
            <a:endParaRPr lang="en-US" dirty="0"/>
          </a:p>
        </p:txBody>
      </p:sp>
      <p:sp>
        <p:nvSpPr>
          <p:cNvPr id="449" name="TextBox 154"/>
          <p:cNvSpPr txBox="1">
            <a:spLocks noChangeArrowheads="1"/>
          </p:cNvSpPr>
          <p:nvPr/>
        </p:nvSpPr>
        <p:spPr bwMode="auto">
          <a:xfrm>
            <a:off x="700472" y="4153057"/>
            <a:ext cx="768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smtClean="0">
                <a:ea typeface="MS Pゴシック" pitchFamily="-92" charset="-128"/>
              </a:rPr>
              <a:t>EDW</a:t>
            </a:r>
            <a:endParaRPr lang="en-US" sz="1800" dirty="0">
              <a:ea typeface="MS Pゴシック" pitchFamily="-92" charset="-128"/>
            </a:endParaRPr>
          </a:p>
        </p:txBody>
      </p:sp>
      <p:sp>
        <p:nvSpPr>
          <p:cNvPr id="450" name="AutoShape 1"/>
          <p:cNvSpPr>
            <a:spLocks/>
          </p:cNvSpPr>
          <p:nvPr/>
        </p:nvSpPr>
        <p:spPr bwMode="auto">
          <a:xfrm>
            <a:off x="311356" y="5642379"/>
            <a:ext cx="8313916" cy="878135"/>
          </a:xfrm>
          <a:prstGeom prst="roundRect">
            <a:avLst>
              <a:gd name="adj" fmla="val 6250"/>
            </a:avLst>
          </a:prstGeom>
          <a:solidFill>
            <a:schemeClr val="tx1">
              <a:alpha val="16000"/>
            </a:schemeClr>
          </a:solidFill>
          <a:ln w="57150">
            <a:solidFill>
              <a:schemeClr val="accent1"/>
            </a:solidFill>
            <a:prstDash val="solid"/>
            <a:round/>
            <a:headEnd/>
            <a:tailEnd/>
          </a:ln>
          <a:effectLst>
            <a:glow rad="101600">
              <a:schemeClr val="bg2">
                <a:alpha val="75000"/>
              </a:schemeClr>
            </a:glo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MS Pゴシック" charset="0"/>
              <a:cs typeface="MS Pゴシック" charset="0"/>
            </a:endParaRPr>
          </a:p>
        </p:txBody>
      </p:sp>
      <p:sp>
        <p:nvSpPr>
          <p:cNvPr id="451" name="AutoShape 12"/>
          <p:cNvSpPr>
            <a:spLocks/>
          </p:cNvSpPr>
          <p:nvPr/>
        </p:nvSpPr>
        <p:spPr bwMode="auto">
          <a:xfrm>
            <a:off x="892854" y="5880272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ea typeface="MS Pゴシック" charset="0"/>
                <a:cs typeface="Arial"/>
              </a:rPr>
              <a:t>Ab Initio</a:t>
            </a:r>
          </a:p>
        </p:txBody>
      </p:sp>
      <p:sp>
        <p:nvSpPr>
          <p:cNvPr id="452" name="AutoShape 12"/>
          <p:cNvSpPr>
            <a:spLocks/>
          </p:cNvSpPr>
          <p:nvPr/>
        </p:nvSpPr>
        <p:spPr bwMode="auto">
          <a:xfrm>
            <a:off x="4824774" y="5880272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ea typeface="MS Pゴシック" charset="0"/>
                <a:cs typeface="Arial"/>
              </a:rPr>
              <a:t>UC4</a:t>
            </a:r>
          </a:p>
        </p:txBody>
      </p:sp>
      <p:sp>
        <p:nvSpPr>
          <p:cNvPr id="453" name="AutoShape 12"/>
          <p:cNvSpPr>
            <a:spLocks/>
          </p:cNvSpPr>
          <p:nvPr/>
        </p:nvSpPr>
        <p:spPr bwMode="auto">
          <a:xfrm>
            <a:off x="7012397" y="5880272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ea typeface="MS Pゴシック" charset="0"/>
                <a:cs typeface="Arial"/>
              </a:rPr>
              <a:t>SOA</a:t>
            </a:r>
          </a:p>
        </p:txBody>
      </p:sp>
      <p:sp>
        <p:nvSpPr>
          <p:cNvPr id="454" name="Rectangle 15"/>
          <p:cNvSpPr>
            <a:spLocks/>
          </p:cNvSpPr>
          <p:nvPr/>
        </p:nvSpPr>
        <p:spPr bwMode="auto">
          <a:xfrm>
            <a:off x="546687" y="5570022"/>
            <a:ext cx="16090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ea typeface="MS Pゴシック" charset="0"/>
                <a:cs typeface="MS Pゴシック" charset="0"/>
                <a:sym typeface="Verdana" charset="0"/>
              </a:rPr>
              <a:t>Data Integration</a:t>
            </a:r>
          </a:p>
        </p:txBody>
      </p:sp>
      <p:sp>
        <p:nvSpPr>
          <p:cNvPr id="457" name="AutoShape 12"/>
          <p:cNvSpPr>
            <a:spLocks/>
          </p:cNvSpPr>
          <p:nvPr/>
        </p:nvSpPr>
        <p:spPr bwMode="auto">
          <a:xfrm>
            <a:off x="2887119" y="5905844"/>
            <a:ext cx="1188720" cy="495300"/>
          </a:xfrm>
          <a:prstGeom prst="roundRect">
            <a:avLst>
              <a:gd name="adj" fmla="val 6250"/>
            </a:avLst>
          </a:prstGeom>
          <a:solidFill>
            <a:schemeClr val="bg2">
              <a:lumMod val="7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ea typeface="MS Pゴシック" charset="0"/>
                <a:cs typeface="Arial"/>
              </a:rPr>
              <a:t>Informatica</a:t>
            </a:r>
            <a:endParaRPr lang="en-US" sz="1200" b="1" dirty="0">
              <a:solidFill>
                <a:schemeClr val="tx1"/>
              </a:solidFill>
              <a:ea typeface="MS P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9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Cyber Monday: By the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181" y="3657600"/>
            <a:ext cx="8481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Thanks to the growth of smartphones and tablets, which allow for “anytime, anywhere” shopping, </a:t>
            </a:r>
            <a:endParaRPr lang="en-US" altLang="zh-CN" sz="1600" dirty="0" smtClean="0"/>
          </a:p>
          <a:p>
            <a:r>
              <a:rPr lang="en-US" altLang="zh-CN" sz="1600" dirty="0" smtClean="0"/>
              <a:t>eBay </a:t>
            </a:r>
            <a:r>
              <a:rPr lang="en-US" altLang="zh-CN" sz="1600" dirty="0"/>
              <a:t>Inc. saw a surge in mobile commerce this past Cyber Monday across all divisions. 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On </a:t>
            </a:r>
            <a:r>
              <a:rPr lang="en-US" altLang="zh-CN" sz="1600" dirty="0"/>
              <a:t>a year-over-year basis, mobile transacted volume more than doubled in the U.S. for eBay Marketplaces </a:t>
            </a:r>
            <a:r>
              <a:rPr lang="en-US" altLang="zh-CN" sz="1600" dirty="0" smtClean="0"/>
              <a:t>and </a:t>
            </a:r>
            <a:r>
              <a:rPr lang="en-US" altLang="zh-CN" sz="1600" dirty="0"/>
              <a:t>nearly tripled for PayPal on a global basis. In addition, GSI saw a 287% increase </a:t>
            </a:r>
            <a:r>
              <a:rPr lang="en-US" altLang="zh-CN" sz="1600" dirty="0" smtClean="0"/>
              <a:t>in </a:t>
            </a:r>
            <a:r>
              <a:rPr lang="en-US" altLang="zh-CN" sz="1600" dirty="0"/>
              <a:t>mobile sales in the </a:t>
            </a:r>
            <a:r>
              <a:rPr lang="en-US" altLang="zh-CN" sz="1600" dirty="0" smtClean="0"/>
              <a:t>U.S</a:t>
            </a:r>
            <a:r>
              <a:rPr lang="en-US" altLang="zh-CN" sz="1600" dirty="0"/>
              <a:t>., compared to 2011.</a:t>
            </a:r>
          </a:p>
          <a:p>
            <a:pPr fontAlgn="base"/>
            <a:endParaRPr lang="en-US" altLang="zh-CN" sz="1600" dirty="0" smtClean="0"/>
          </a:p>
          <a:p>
            <a:pPr fontAlgn="base"/>
            <a:r>
              <a:rPr lang="en-US" altLang="zh-CN" sz="1600" dirty="0" smtClean="0"/>
              <a:t>PayPal </a:t>
            </a:r>
            <a:r>
              <a:rPr lang="en-US" altLang="zh-CN" sz="1600" dirty="0"/>
              <a:t>research also noted that consumers around the world shopped on mobile most frequently </a:t>
            </a:r>
            <a:endParaRPr lang="en-US" altLang="zh-CN" sz="1600" dirty="0" smtClean="0"/>
          </a:p>
          <a:p>
            <a:pPr fontAlgn="base"/>
            <a:r>
              <a:rPr lang="en-US" altLang="zh-CN" sz="1600" dirty="0" smtClean="0"/>
              <a:t>from </a:t>
            </a:r>
            <a:r>
              <a:rPr lang="en-US" altLang="zh-CN" sz="1600" dirty="0"/>
              <a:t>1:00 p.m. to 2:00 p.m., PST, on Cyber Monday — slightly later in the day than on Thanksgiving </a:t>
            </a:r>
            <a:endParaRPr lang="en-US" altLang="zh-CN" sz="1600" dirty="0" smtClean="0"/>
          </a:p>
          <a:p>
            <a:pPr fontAlgn="base"/>
            <a:r>
              <a:rPr lang="en-US" altLang="zh-CN" sz="1600" dirty="0" smtClean="0"/>
              <a:t>and </a:t>
            </a:r>
            <a:r>
              <a:rPr lang="en-US" altLang="zh-CN" sz="1600" dirty="0"/>
              <a:t>Black Friday</a:t>
            </a:r>
            <a:r>
              <a:rPr lang="en-US" altLang="zh-CN" sz="1600" dirty="0" smtClean="0"/>
              <a:t>.</a:t>
            </a:r>
            <a:endParaRPr lang="en-US" altLang="zh-CN" sz="1600" dirty="0"/>
          </a:p>
        </p:txBody>
      </p:sp>
      <p:pic>
        <p:nvPicPr>
          <p:cNvPr id="1026" name="Picture 2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4899"/>
            <a:ext cx="5715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85800"/>
          </a:xfrm>
        </p:spPr>
        <p:txBody>
          <a:bodyPr>
            <a:normAutofit/>
          </a:bodyPr>
          <a:lstStyle/>
          <a:p>
            <a:r>
              <a:rPr lang="en-US" altLang="zh-CN" dirty="0"/>
              <a:t>Global Mobile Phones Geographical Distribution </a:t>
            </a:r>
            <a:endParaRPr lang="en-US" dirty="0"/>
          </a:p>
        </p:txBody>
      </p:sp>
      <p:pic>
        <p:nvPicPr>
          <p:cNvPr id="2050" name="Picture 2" descr="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4" y="1714500"/>
            <a:ext cx="4204015" cy="29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4" y="1676400"/>
            <a:ext cx="421833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105400"/>
            <a:ext cx="821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Data Source comes from wiki page:</a:t>
            </a:r>
          </a:p>
          <a:p>
            <a:r>
              <a:rPr lang="en-US" altLang="zh-CN" dirty="0" smtClean="0"/>
              <a:t>http</a:t>
            </a:r>
            <a:r>
              <a:rPr lang="en-US" altLang="zh-CN" dirty="0"/>
              <a:t>://en.wikipedia.org/wiki/List_of_countries_by_number_of_mobile_phones_in_use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74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Bay-Theme-4-APD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bay_palette">
      <a:dk1>
        <a:srgbClr val="000000"/>
      </a:dk1>
      <a:lt1>
        <a:sysClr val="window" lastClr="FFFFFF"/>
      </a:lt1>
      <a:dk2>
        <a:srgbClr val="796E65"/>
      </a:dk2>
      <a:lt2>
        <a:srgbClr val="E9E9E8"/>
      </a:lt2>
      <a:accent1>
        <a:srgbClr val="E53238"/>
      </a:accent1>
      <a:accent2>
        <a:srgbClr val="0064D2"/>
      </a:accent2>
      <a:accent3>
        <a:srgbClr val="F5AF02"/>
      </a:accent3>
      <a:accent4>
        <a:srgbClr val="86B817"/>
      </a:accent4>
      <a:accent5>
        <a:srgbClr val="BFB8AF"/>
      </a:accent5>
      <a:accent6>
        <a:srgbClr val="3D3935"/>
      </a:accent6>
      <a:hlink>
        <a:srgbClr val="573B94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eBay-Theme-4-APD</Template>
  <TotalTime>4880</TotalTime>
  <Words>1324</Words>
  <Application>Microsoft Office PowerPoint</Application>
  <PresentationFormat>On-screen Show (4:3)</PresentationFormat>
  <Paragraphs>253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eBay-Theme-4-APD</vt:lpstr>
      <vt:lpstr>Office Theme</vt:lpstr>
      <vt:lpstr>R Case Study from EBAY DDI</vt:lpstr>
      <vt:lpstr>PowerPoint Presentation</vt:lpstr>
      <vt:lpstr>Agenda</vt:lpstr>
      <vt:lpstr>PowerPoint Presentation</vt:lpstr>
      <vt:lpstr>PowerPoint Presentation</vt:lpstr>
      <vt:lpstr>Analytics Platform Architecture</vt:lpstr>
      <vt:lpstr>Data Platforms</vt:lpstr>
      <vt:lpstr>Cyber Monday: By the Numbers</vt:lpstr>
      <vt:lpstr>Global Mobile Phones Geographical Distribution </vt:lpstr>
      <vt:lpstr>2012 Q4 EBAY Mobile Buyers Geological Distribution</vt:lpstr>
      <vt:lpstr>2012 Q4 US Mobile Buyers Geological Distribution</vt:lpstr>
      <vt:lpstr>2012 Q4 Mobile Buyer Distribution on GE</vt:lpstr>
      <vt:lpstr>2012 Q4 # of US Mobile Buyer Count by Gender</vt:lpstr>
      <vt:lpstr>2012 Q4 Mobile Buyer Count by Age Group</vt:lpstr>
      <vt:lpstr>2012 Q4 Mobile Buyer Order Size by Age Group</vt:lpstr>
      <vt:lpstr>2012 Q4 Mobile Buyer Purchase Frequency by AG</vt:lpstr>
      <vt:lpstr>2012 Q4 Mobile Buyer Purchase Amt by Age Group</vt:lpstr>
      <vt:lpstr>2012 Q4 Mobile Buyer Category Keyword</vt:lpstr>
      <vt:lpstr>2012 Q4 Mobile Buyer Feedback by Age Group</vt:lpstr>
      <vt:lpstr>2012 Mobile Buyer Retention Rate</vt:lpstr>
      <vt:lpstr>2012 Mobile Buyer Retention Cycle Plot</vt:lpstr>
      <vt:lpstr>2012 Q4 Mobile Buyer Analysis Summary</vt:lpstr>
      <vt:lpstr>Data Platforms</vt:lpstr>
      <vt:lpstr>eBay Data Platform Batch Support</vt:lpstr>
      <vt:lpstr>eBay Data Platform Batch Support</vt:lpstr>
      <vt:lpstr>eBay Data Platform Batch Support</vt:lpstr>
      <vt:lpstr>eBay Data Platform Batch Monitoring Center</vt:lpstr>
      <vt:lpstr>eBay Data Platform Batch Monitoring Center</vt:lpstr>
      <vt:lpstr>eBay Data Platform Batch Monitoring Center</vt:lpstr>
      <vt:lpstr>Thank You </vt:lpstr>
      <vt:lpstr>Ｑ&amp;A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eBay BI Platform &amp; Architecture Best Parctices</dc:title>
  <dc:creator>Han,Luke</dc:creator>
  <cp:lastModifiedBy>Li, Zhong</cp:lastModifiedBy>
  <cp:revision>459</cp:revision>
  <cp:lastPrinted>2012-06-08T12:25:20Z</cp:lastPrinted>
  <dcterms:created xsi:type="dcterms:W3CDTF">2006-08-16T00:00:00Z</dcterms:created>
  <dcterms:modified xsi:type="dcterms:W3CDTF">2013-05-14T02:05:17Z</dcterms:modified>
</cp:coreProperties>
</file>