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101"/>
  </p:notesMasterIdLst>
  <p:handoutMasterIdLst>
    <p:handoutMasterId r:id="rId102"/>
  </p:handoutMasterIdLst>
  <p:sldIdLst>
    <p:sldId id="256" r:id="rId2"/>
    <p:sldId id="257" r:id="rId3"/>
    <p:sldId id="480" r:id="rId4"/>
    <p:sldId id="481" r:id="rId5"/>
    <p:sldId id="482" r:id="rId6"/>
    <p:sldId id="483" r:id="rId7"/>
    <p:sldId id="471" r:id="rId8"/>
    <p:sldId id="472" r:id="rId9"/>
    <p:sldId id="473" r:id="rId10"/>
    <p:sldId id="474" r:id="rId11"/>
    <p:sldId id="475" r:id="rId12"/>
    <p:sldId id="361" r:id="rId13"/>
    <p:sldId id="468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295" r:id="rId22"/>
    <p:sldId id="486" r:id="rId23"/>
    <p:sldId id="484" r:id="rId24"/>
    <p:sldId id="444" r:id="rId25"/>
    <p:sldId id="442" r:id="rId26"/>
    <p:sldId id="469" r:id="rId27"/>
    <p:sldId id="364" r:id="rId28"/>
    <p:sldId id="488" r:id="rId29"/>
    <p:sldId id="455" r:id="rId30"/>
    <p:sldId id="456" r:id="rId31"/>
    <p:sldId id="458" r:id="rId32"/>
    <p:sldId id="459" r:id="rId33"/>
    <p:sldId id="460" r:id="rId34"/>
    <p:sldId id="461" r:id="rId35"/>
    <p:sldId id="462" r:id="rId36"/>
    <p:sldId id="463" r:id="rId37"/>
    <p:sldId id="350" r:id="rId38"/>
    <p:sldId id="343" r:id="rId39"/>
    <p:sldId id="342" r:id="rId40"/>
    <p:sldId id="385" r:id="rId41"/>
    <p:sldId id="386" r:id="rId42"/>
    <p:sldId id="357" r:id="rId43"/>
    <p:sldId id="356" r:id="rId44"/>
    <p:sldId id="477" r:id="rId45"/>
    <p:sldId id="478" r:id="rId46"/>
    <p:sldId id="479" r:id="rId47"/>
    <p:sldId id="387" r:id="rId48"/>
    <p:sldId id="464" r:id="rId49"/>
    <p:sldId id="388" r:id="rId50"/>
    <p:sldId id="389" r:id="rId51"/>
    <p:sldId id="421" r:id="rId52"/>
    <p:sldId id="420" r:id="rId53"/>
    <p:sldId id="422" r:id="rId54"/>
    <p:sldId id="390" r:id="rId55"/>
    <p:sldId id="391" r:id="rId56"/>
    <p:sldId id="392" r:id="rId57"/>
    <p:sldId id="393" r:id="rId58"/>
    <p:sldId id="424" r:id="rId59"/>
    <p:sldId id="425" r:id="rId60"/>
    <p:sldId id="426" r:id="rId61"/>
    <p:sldId id="394" r:id="rId62"/>
    <p:sldId id="395" r:id="rId63"/>
    <p:sldId id="423" r:id="rId64"/>
    <p:sldId id="427" r:id="rId65"/>
    <p:sldId id="396" r:id="rId66"/>
    <p:sldId id="397" r:id="rId67"/>
    <p:sldId id="465" r:id="rId68"/>
    <p:sldId id="398" r:id="rId69"/>
    <p:sldId id="399" r:id="rId70"/>
    <p:sldId id="466" r:id="rId71"/>
    <p:sldId id="400" r:id="rId72"/>
    <p:sldId id="401" r:id="rId73"/>
    <p:sldId id="428" r:id="rId74"/>
    <p:sldId id="429" r:id="rId75"/>
    <p:sldId id="402" r:id="rId76"/>
    <p:sldId id="467" r:id="rId77"/>
    <p:sldId id="404" r:id="rId78"/>
    <p:sldId id="405" r:id="rId79"/>
    <p:sldId id="406" r:id="rId80"/>
    <p:sldId id="430" r:id="rId81"/>
    <p:sldId id="431" r:id="rId82"/>
    <p:sldId id="407" r:id="rId83"/>
    <p:sldId id="432" r:id="rId84"/>
    <p:sldId id="433" r:id="rId85"/>
    <p:sldId id="408" r:id="rId86"/>
    <p:sldId id="434" r:id="rId87"/>
    <p:sldId id="445" r:id="rId88"/>
    <p:sldId id="446" r:id="rId89"/>
    <p:sldId id="435" r:id="rId90"/>
    <p:sldId id="436" r:id="rId91"/>
    <p:sldId id="443" r:id="rId92"/>
    <p:sldId id="439" r:id="rId93"/>
    <p:sldId id="409" r:id="rId94"/>
    <p:sldId id="410" r:id="rId95"/>
    <p:sldId id="411" r:id="rId96"/>
    <p:sldId id="412" r:id="rId97"/>
    <p:sldId id="413" r:id="rId98"/>
    <p:sldId id="414" r:id="rId99"/>
    <p:sldId id="487" r:id="rId100"/>
  </p:sldIdLst>
  <p:sldSz cx="9144000" cy="6858000" type="screen4x3"/>
  <p:notesSz cx="6670675" cy="99298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3300"/>
    <a:srgbClr val="FF5050"/>
    <a:srgbClr val="6666FF"/>
    <a:srgbClr val="B86E00"/>
    <a:srgbClr val="FF9900"/>
    <a:srgbClr val="800000"/>
    <a:srgbClr val="6A0C4F"/>
    <a:srgbClr val="C000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49" autoAdjust="0"/>
  </p:normalViewPr>
  <p:slideViewPr>
    <p:cSldViewPr>
      <p:cViewPr varScale="1">
        <p:scale>
          <a:sx n="73" d="100"/>
          <a:sy n="73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07BC9-79F8-4166-B4DB-3CADACA44312}" type="doc">
      <dgm:prSet loTypeId="urn:microsoft.com/office/officeart/2009/3/layout/Phased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257806E-F654-4707-93AA-700A8454CFE3}">
      <dgm:prSet phldrT="[文字]" custT="1"/>
      <dgm:spPr/>
      <dgm:t>
        <a:bodyPr/>
        <a:lstStyle/>
        <a:p>
          <a:r>
            <a: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系統架構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0C12D78-ABC4-4862-A40B-F5EFFCCDB070}" type="parTrans" cxnId="{B1EA42E9-2B05-40D1-9DAB-F558F74B3CD0}">
      <dgm:prSet/>
      <dgm:spPr/>
      <dgm:t>
        <a:bodyPr/>
        <a:lstStyle/>
        <a:p>
          <a:endParaRPr lang="zh-TW" altLang="en-US"/>
        </a:p>
      </dgm:t>
    </dgm:pt>
    <dgm:pt modelId="{93BFB8CA-396C-46C2-A434-5D3A90FC273F}" type="sibTrans" cxnId="{B1EA42E9-2B05-40D1-9DAB-F558F74B3CD0}">
      <dgm:prSet/>
      <dgm:spPr/>
      <dgm:t>
        <a:bodyPr/>
        <a:lstStyle/>
        <a:p>
          <a:endParaRPr lang="zh-TW" altLang="en-US"/>
        </a:p>
      </dgm:t>
    </dgm:pt>
    <dgm:pt modelId="{468D477C-4D98-43B4-9F32-004F14F56161}">
      <dgm:prSet phldrT="[文字]" custT="1"/>
      <dgm:spPr>
        <a:solidFill>
          <a:schemeClr val="bg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altLang="zh-TW" sz="2800" dirty="0" err="1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AppServ</a:t>
          </a:r>
          <a:r>
            <a:rPr lang="zh-TW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軟體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BF20846-2448-406E-A762-E83878C4E328}" type="parTrans" cxnId="{22CCC09E-DBBB-4D93-9A74-E8A726385A66}">
      <dgm:prSet/>
      <dgm:spPr/>
      <dgm:t>
        <a:bodyPr/>
        <a:lstStyle/>
        <a:p>
          <a:endParaRPr lang="zh-TW" altLang="en-US"/>
        </a:p>
      </dgm:t>
    </dgm:pt>
    <dgm:pt modelId="{2D1919ED-18D8-42F4-990F-42F58DC618D9}" type="sibTrans" cxnId="{22CCC09E-DBBB-4D93-9A74-E8A726385A66}">
      <dgm:prSet/>
      <dgm:spPr/>
      <dgm:t>
        <a:bodyPr/>
        <a:lstStyle/>
        <a:p>
          <a:endParaRPr lang="zh-TW" altLang="en-US"/>
        </a:p>
      </dgm:t>
    </dgm:pt>
    <dgm:pt modelId="{580EDF58-0B3F-4C49-A35D-748D4D5ADC36}">
      <dgm:prSet phldrT="[文字]" custT="1"/>
      <dgm:spPr>
        <a:solidFill>
          <a:schemeClr val="bg2">
            <a:lumMod val="20000"/>
            <a:lumOff val="80000"/>
            <a:alpha val="50000"/>
          </a:schemeClr>
        </a:solidFill>
      </dgm:spPr>
      <dgm:t>
        <a:bodyPr/>
        <a:lstStyle/>
        <a:p>
          <a:endParaRPr lang="en-US" altLang="zh-TW" sz="2800" dirty="0" smtClean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r>
            <a: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R</a:t>
          </a:r>
          <a:r>
            <a:rPr lang="zh-TW" altLang="en-US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軟體</a:t>
          </a:r>
          <a:endParaRPr lang="en-US" altLang="zh-TW" sz="2400" dirty="0" smtClean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249EA422-1F18-407A-82F7-6A98CC064DD9}" type="parTrans" cxnId="{D2FD7E7D-19D2-4AA2-B03A-57F84B372B70}">
      <dgm:prSet/>
      <dgm:spPr/>
      <dgm:t>
        <a:bodyPr/>
        <a:lstStyle/>
        <a:p>
          <a:endParaRPr lang="zh-TW" altLang="en-US"/>
        </a:p>
      </dgm:t>
    </dgm:pt>
    <dgm:pt modelId="{CFC20945-A2C3-4C7B-898C-C991211428B9}" type="sibTrans" cxnId="{D2FD7E7D-19D2-4AA2-B03A-57F84B372B70}">
      <dgm:prSet/>
      <dgm:spPr/>
      <dgm:t>
        <a:bodyPr/>
        <a:lstStyle/>
        <a:p>
          <a:endParaRPr lang="zh-TW" altLang="en-US"/>
        </a:p>
      </dgm:t>
    </dgm:pt>
    <dgm:pt modelId="{5625AB95-7FF9-46B0-8E3A-6A9538A24B61}">
      <dgm:prSet phldrT="[文字]" custT="1"/>
      <dgm:spPr/>
      <dgm:t>
        <a:bodyPr/>
        <a:lstStyle/>
        <a:p>
          <a:r>
            <a: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原始資料</a:t>
          </a:r>
          <a:r>
            <a: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整理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5AAC5C26-6DAB-4B33-A9D4-F1B34196DB12}" type="parTrans" cxnId="{2E224877-EC99-4869-91CC-34EF5731989A}">
      <dgm:prSet/>
      <dgm:spPr/>
      <dgm:t>
        <a:bodyPr/>
        <a:lstStyle/>
        <a:p>
          <a:endParaRPr lang="zh-TW" altLang="en-US"/>
        </a:p>
      </dgm:t>
    </dgm:pt>
    <dgm:pt modelId="{92FF4759-1982-46AB-8316-132004BFBEF5}" type="sibTrans" cxnId="{2E224877-EC99-4869-91CC-34EF5731989A}">
      <dgm:prSet/>
      <dgm:spPr/>
      <dgm:t>
        <a:bodyPr/>
        <a:lstStyle/>
        <a:p>
          <a:endParaRPr lang="zh-TW" altLang="en-US"/>
        </a:p>
      </dgm:t>
    </dgm:pt>
    <dgm:pt modelId="{97AAA460-A153-4C14-A526-C803CA6572B1}">
      <dgm:prSet phldrT="[文字]" custT="1"/>
      <dgm:spPr>
        <a:solidFill>
          <a:schemeClr val="bg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SPSS19</a:t>
          </a:r>
          <a:endParaRPr lang="zh-TW" altLang="en-US" sz="28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7692D1C5-A5CD-4EF2-8573-0435518D3191}" type="parTrans" cxnId="{F992E7A1-A6AA-451F-AB50-8428D71EF7A2}">
      <dgm:prSet/>
      <dgm:spPr/>
      <dgm:t>
        <a:bodyPr/>
        <a:lstStyle/>
        <a:p>
          <a:endParaRPr lang="zh-TW" altLang="en-US"/>
        </a:p>
      </dgm:t>
    </dgm:pt>
    <dgm:pt modelId="{3C7864E9-F455-4DB2-AA37-3C21C1147E56}" type="sibTrans" cxnId="{F992E7A1-A6AA-451F-AB50-8428D71EF7A2}">
      <dgm:prSet/>
      <dgm:spPr/>
      <dgm:t>
        <a:bodyPr/>
        <a:lstStyle/>
        <a:p>
          <a:endParaRPr lang="zh-TW" altLang="en-US"/>
        </a:p>
      </dgm:t>
    </dgm:pt>
    <dgm:pt modelId="{01F9F77F-1252-4C76-9DDB-8D8F4061B952}" type="pres">
      <dgm:prSet presAssocID="{91807BC9-79F8-4166-B4DB-3CADACA44312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814AE5E-9B75-482C-9DF8-F56311ACD431}" type="pres">
      <dgm:prSet presAssocID="{91807BC9-79F8-4166-B4DB-3CADACA44312}" presName="arc1" presStyleLbl="node1" presStyleIdx="0" presStyleCnt="2"/>
      <dgm:spPr>
        <a:solidFill>
          <a:schemeClr val="bg2">
            <a:lumMod val="20000"/>
            <a:lumOff val="80000"/>
          </a:schemeClr>
        </a:solidFill>
      </dgm:spPr>
    </dgm:pt>
    <dgm:pt modelId="{C42A5B2A-062A-4076-989A-B30D7105A14C}" type="pres">
      <dgm:prSet presAssocID="{91807BC9-79F8-4166-B4DB-3CADACA44312}" presName="arc3" presStyleLbl="node1" presStyleIdx="1" presStyleCnt="2"/>
      <dgm:spPr>
        <a:solidFill>
          <a:schemeClr val="bg2">
            <a:lumMod val="20000"/>
            <a:lumOff val="80000"/>
          </a:schemeClr>
        </a:solidFill>
      </dgm:spPr>
    </dgm:pt>
    <dgm:pt modelId="{0B83F38E-3D31-4CD2-B139-0CBE86E770EF}" type="pres">
      <dgm:prSet presAssocID="{91807BC9-79F8-4166-B4DB-3CADACA44312}" presName="parentText2" presStyleLbl="revTx" presStyleIdx="0" presStyleCnt="2" custLinFactNeighborY="6300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AB456F-2367-4367-AACA-E9D2C1382D28}" type="pres">
      <dgm:prSet presAssocID="{91807BC9-79F8-4166-B4DB-3CADACA44312}" presName="middleComposite" presStyleCnt="0"/>
      <dgm:spPr/>
    </dgm:pt>
    <dgm:pt modelId="{9A116A0B-F9DC-49D8-A2B4-3ACE59700B84}" type="pres">
      <dgm:prSet presAssocID="{97AAA460-A153-4C14-A526-C803CA6572B1}" presName="circ1" presStyleLbl="vennNode1" presStyleIdx="0" presStyleCnt="6"/>
      <dgm:spPr/>
      <dgm:t>
        <a:bodyPr/>
        <a:lstStyle/>
        <a:p>
          <a:endParaRPr lang="zh-TW" altLang="en-US"/>
        </a:p>
      </dgm:t>
    </dgm:pt>
    <dgm:pt modelId="{7F1946FD-97D7-499D-891D-1DD640DA6020}" type="pres">
      <dgm:prSet presAssocID="{97AAA460-A153-4C14-A526-C803CA6572B1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871D604-98FE-418A-B41B-E26951344678}" type="pres">
      <dgm:prSet presAssocID="{91807BC9-79F8-4166-B4DB-3CADACA44312}" presName="leftComposite" presStyleCnt="0"/>
      <dgm:spPr/>
    </dgm:pt>
    <dgm:pt modelId="{A7A73C03-F82F-4287-BE8F-1CF7E899A0D8}" type="pres">
      <dgm:prSet presAssocID="{468D477C-4D98-43B4-9F32-004F14F56161}" presName="childText1_1" presStyleLbl="vennNode1" presStyleIdx="1" presStyleCnt="6" custScaleX="185717" custScaleY="185739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DAD722E-8479-4773-A182-09BC8D4E1245}" type="pres">
      <dgm:prSet presAssocID="{468D477C-4D98-43B4-9F32-004F14F56161}" presName="ellipse1" presStyleLbl="vennNode1" presStyleIdx="2" presStyleCnt="6"/>
      <dgm:spPr>
        <a:solidFill>
          <a:schemeClr val="bg2">
            <a:lumMod val="20000"/>
            <a:lumOff val="80000"/>
            <a:alpha val="50000"/>
          </a:schemeClr>
        </a:solidFill>
      </dgm:spPr>
    </dgm:pt>
    <dgm:pt modelId="{B23F1D46-7571-4113-AC99-FD2A69EF6F27}" type="pres">
      <dgm:prSet presAssocID="{468D477C-4D98-43B4-9F32-004F14F56161}" presName="ellipse2" presStyleLbl="vennNode1" presStyleIdx="3" presStyleCnt="6"/>
      <dgm:spPr>
        <a:solidFill>
          <a:schemeClr val="bg2">
            <a:lumMod val="20000"/>
            <a:lumOff val="80000"/>
            <a:alpha val="50000"/>
          </a:schemeClr>
        </a:solidFill>
      </dgm:spPr>
    </dgm:pt>
    <dgm:pt modelId="{19009215-6ABC-49C7-A1E3-19CA4B0E91BD}" type="pres">
      <dgm:prSet presAssocID="{580EDF58-0B3F-4C49-A35D-748D4D5ADC36}" presName="childText1_2" presStyleLbl="vennNode1" presStyleIdx="4" presStyleCnt="6" custScaleX="114287" custScaleY="11430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FB118621-BEBC-4449-A235-1C0F318E590F}" type="pres">
      <dgm:prSet presAssocID="{580EDF58-0B3F-4C49-A35D-748D4D5ADC36}" presName="ellipse3" presStyleLbl="vennNode1" presStyleIdx="5" presStyleCnt="6"/>
      <dgm:spPr>
        <a:solidFill>
          <a:schemeClr val="bg2">
            <a:lumMod val="20000"/>
            <a:lumOff val="80000"/>
            <a:alpha val="50000"/>
          </a:schemeClr>
        </a:solidFill>
      </dgm:spPr>
    </dgm:pt>
    <dgm:pt modelId="{B392F499-B8F6-4B5E-ADCA-82E8EF6BB0D5}" type="pres">
      <dgm:prSet presAssocID="{91807BC9-79F8-4166-B4DB-3CADACA44312}" presName="parentText1" presStyleLbl="revTx" presStyleIdx="1" presStyleCnt="2" custScaleX="134348" custLinFactNeighborX="-7098" custLinFactNeighborY="66407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56191F6-5D74-46B1-9713-872CB7CDFC33}" type="presOf" srcId="{97AAA460-A153-4C14-A526-C803CA6572B1}" destId="{7F1946FD-97D7-499D-891D-1DD640DA6020}" srcOrd="1" destOrd="0" presId="urn:microsoft.com/office/officeart/2009/3/layout/PhasedProcess"/>
    <dgm:cxn modelId="{7FD6CBFF-2787-4087-B41F-28BA271325F7}" type="presOf" srcId="{468D477C-4D98-43B4-9F32-004F14F56161}" destId="{A7A73C03-F82F-4287-BE8F-1CF7E899A0D8}" srcOrd="0" destOrd="0" presId="urn:microsoft.com/office/officeart/2009/3/layout/PhasedProcess"/>
    <dgm:cxn modelId="{2E224877-EC99-4869-91CC-34EF5731989A}" srcId="{91807BC9-79F8-4166-B4DB-3CADACA44312}" destId="{5625AB95-7FF9-46B0-8E3A-6A9538A24B61}" srcOrd="1" destOrd="0" parTransId="{5AAC5C26-6DAB-4B33-A9D4-F1B34196DB12}" sibTransId="{92FF4759-1982-46AB-8316-132004BFBEF5}"/>
    <dgm:cxn modelId="{8A796E6D-0ECE-427D-AE05-45516682C08A}" type="presOf" srcId="{97AAA460-A153-4C14-A526-C803CA6572B1}" destId="{9A116A0B-F9DC-49D8-A2B4-3ACE59700B84}" srcOrd="0" destOrd="0" presId="urn:microsoft.com/office/officeart/2009/3/layout/PhasedProcess"/>
    <dgm:cxn modelId="{FA375AC7-153A-46B8-A8C6-490822CF11D7}" type="presOf" srcId="{5625AB95-7FF9-46B0-8E3A-6A9538A24B61}" destId="{0B83F38E-3D31-4CD2-B139-0CBE86E770EF}" srcOrd="0" destOrd="0" presId="urn:microsoft.com/office/officeart/2009/3/layout/PhasedProcess"/>
    <dgm:cxn modelId="{22CCC09E-DBBB-4D93-9A74-E8A726385A66}" srcId="{A257806E-F654-4707-93AA-700A8454CFE3}" destId="{468D477C-4D98-43B4-9F32-004F14F56161}" srcOrd="0" destOrd="0" parTransId="{ABF20846-2448-406E-A762-E83878C4E328}" sibTransId="{2D1919ED-18D8-42F4-990F-42F58DC618D9}"/>
    <dgm:cxn modelId="{F992E7A1-A6AA-451F-AB50-8428D71EF7A2}" srcId="{5625AB95-7FF9-46B0-8E3A-6A9538A24B61}" destId="{97AAA460-A153-4C14-A526-C803CA6572B1}" srcOrd="0" destOrd="0" parTransId="{7692D1C5-A5CD-4EF2-8573-0435518D3191}" sibTransId="{3C7864E9-F455-4DB2-AA37-3C21C1147E56}"/>
    <dgm:cxn modelId="{B1EA42E9-2B05-40D1-9DAB-F558F74B3CD0}" srcId="{91807BC9-79F8-4166-B4DB-3CADACA44312}" destId="{A257806E-F654-4707-93AA-700A8454CFE3}" srcOrd="0" destOrd="0" parTransId="{50C12D78-ABC4-4862-A40B-F5EFFCCDB070}" sibTransId="{93BFB8CA-396C-46C2-A434-5D3A90FC273F}"/>
    <dgm:cxn modelId="{77BDDE2F-95FB-41CE-9298-41CC2A1F87F1}" type="presOf" srcId="{580EDF58-0B3F-4C49-A35D-748D4D5ADC36}" destId="{19009215-6ABC-49C7-A1E3-19CA4B0E91BD}" srcOrd="0" destOrd="0" presId="urn:microsoft.com/office/officeart/2009/3/layout/PhasedProcess"/>
    <dgm:cxn modelId="{15FFECA6-A704-4A42-8279-28C864E69D5C}" type="presOf" srcId="{91807BC9-79F8-4166-B4DB-3CADACA44312}" destId="{01F9F77F-1252-4C76-9DDB-8D8F4061B952}" srcOrd="0" destOrd="0" presId="urn:microsoft.com/office/officeart/2009/3/layout/PhasedProcess"/>
    <dgm:cxn modelId="{D2FD7E7D-19D2-4AA2-B03A-57F84B372B70}" srcId="{A257806E-F654-4707-93AA-700A8454CFE3}" destId="{580EDF58-0B3F-4C49-A35D-748D4D5ADC36}" srcOrd="1" destOrd="0" parTransId="{249EA422-1F18-407A-82F7-6A98CC064DD9}" sibTransId="{CFC20945-A2C3-4C7B-898C-C991211428B9}"/>
    <dgm:cxn modelId="{216C545A-E88B-49DD-BF74-6C781629AD81}" type="presOf" srcId="{A257806E-F654-4707-93AA-700A8454CFE3}" destId="{B392F499-B8F6-4B5E-ADCA-82E8EF6BB0D5}" srcOrd="0" destOrd="0" presId="urn:microsoft.com/office/officeart/2009/3/layout/PhasedProcess"/>
    <dgm:cxn modelId="{1FEA54C7-8B06-4E87-B954-9CFE7C187C58}" type="presParOf" srcId="{01F9F77F-1252-4C76-9DDB-8D8F4061B952}" destId="{9814AE5E-9B75-482C-9DF8-F56311ACD431}" srcOrd="0" destOrd="0" presId="urn:microsoft.com/office/officeart/2009/3/layout/PhasedProcess"/>
    <dgm:cxn modelId="{B87A34F6-D578-490D-B441-71C24A7B1777}" type="presParOf" srcId="{01F9F77F-1252-4C76-9DDB-8D8F4061B952}" destId="{C42A5B2A-062A-4076-989A-B30D7105A14C}" srcOrd="1" destOrd="0" presId="urn:microsoft.com/office/officeart/2009/3/layout/PhasedProcess"/>
    <dgm:cxn modelId="{C919C770-B914-4AD5-8536-7BD513BD9C55}" type="presParOf" srcId="{01F9F77F-1252-4C76-9DDB-8D8F4061B952}" destId="{0B83F38E-3D31-4CD2-B139-0CBE86E770EF}" srcOrd="2" destOrd="0" presId="urn:microsoft.com/office/officeart/2009/3/layout/PhasedProcess"/>
    <dgm:cxn modelId="{5DBA1212-6034-4260-B64B-AE59F8DC0044}" type="presParOf" srcId="{01F9F77F-1252-4C76-9DDB-8D8F4061B952}" destId="{54AB456F-2367-4367-AACA-E9D2C1382D28}" srcOrd="3" destOrd="0" presId="urn:microsoft.com/office/officeart/2009/3/layout/PhasedProcess"/>
    <dgm:cxn modelId="{BFC9C4A6-79DF-48F4-A1FE-140F9748808F}" type="presParOf" srcId="{54AB456F-2367-4367-AACA-E9D2C1382D28}" destId="{9A116A0B-F9DC-49D8-A2B4-3ACE59700B84}" srcOrd="0" destOrd="0" presId="urn:microsoft.com/office/officeart/2009/3/layout/PhasedProcess"/>
    <dgm:cxn modelId="{8A22AA08-F650-471B-8157-D83994CB45E9}" type="presParOf" srcId="{54AB456F-2367-4367-AACA-E9D2C1382D28}" destId="{7F1946FD-97D7-499D-891D-1DD640DA6020}" srcOrd="1" destOrd="0" presId="urn:microsoft.com/office/officeart/2009/3/layout/PhasedProcess"/>
    <dgm:cxn modelId="{84974A04-3AD2-4479-9B8A-8D62BACA11AC}" type="presParOf" srcId="{01F9F77F-1252-4C76-9DDB-8D8F4061B952}" destId="{E871D604-98FE-418A-B41B-E26951344678}" srcOrd="4" destOrd="0" presId="urn:microsoft.com/office/officeart/2009/3/layout/PhasedProcess"/>
    <dgm:cxn modelId="{FA581DCC-762C-49EA-B47F-BD0C9731C861}" type="presParOf" srcId="{E871D604-98FE-418A-B41B-E26951344678}" destId="{A7A73C03-F82F-4287-BE8F-1CF7E899A0D8}" srcOrd="0" destOrd="0" presId="urn:microsoft.com/office/officeart/2009/3/layout/PhasedProcess"/>
    <dgm:cxn modelId="{3BEAC39D-2417-42C6-9C35-2EBD0F67F79A}" type="presParOf" srcId="{E871D604-98FE-418A-B41B-E26951344678}" destId="{2DAD722E-8479-4773-A182-09BC8D4E1245}" srcOrd="1" destOrd="0" presId="urn:microsoft.com/office/officeart/2009/3/layout/PhasedProcess"/>
    <dgm:cxn modelId="{34202629-6BC0-450D-B3B9-F6365CDA6032}" type="presParOf" srcId="{E871D604-98FE-418A-B41B-E26951344678}" destId="{B23F1D46-7571-4113-AC99-FD2A69EF6F27}" srcOrd="2" destOrd="0" presId="urn:microsoft.com/office/officeart/2009/3/layout/PhasedProcess"/>
    <dgm:cxn modelId="{CC5DABDB-DF65-42F7-B5B3-BF7CD866321C}" type="presParOf" srcId="{E871D604-98FE-418A-B41B-E26951344678}" destId="{19009215-6ABC-49C7-A1E3-19CA4B0E91BD}" srcOrd="3" destOrd="0" presId="urn:microsoft.com/office/officeart/2009/3/layout/PhasedProcess"/>
    <dgm:cxn modelId="{44AC63A2-9D8A-4888-9201-0784955BAD66}" type="presParOf" srcId="{E871D604-98FE-418A-B41B-E26951344678}" destId="{FB118621-BEBC-4449-A235-1C0F318E590F}" srcOrd="4" destOrd="0" presId="urn:microsoft.com/office/officeart/2009/3/layout/PhasedProcess"/>
    <dgm:cxn modelId="{EC8609F2-B3C0-4742-B637-77D1321AE5C9}" type="presParOf" srcId="{01F9F77F-1252-4C76-9DDB-8D8F4061B952}" destId="{B392F499-B8F6-4B5E-ADCA-82E8EF6BB0D5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01711-E9B6-4335-95F1-A161CEDA6C32}" type="doc">
      <dgm:prSet loTypeId="urn:microsoft.com/office/officeart/2005/8/layout/l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DBEC8107-95DC-48BA-A7AF-190A8D04B522}">
      <dgm:prSet phldrT="[文字]" custT="1"/>
      <dgm:spPr>
        <a:ln w="12700"/>
      </dgm:spPr>
      <dgm:t>
        <a:bodyPr/>
        <a:lstStyle/>
        <a:p>
          <a:pPr algn="ctr"/>
          <a:r>
            <a:rPr lang="zh-TW" altLang="en-US" sz="1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定義問題</a:t>
          </a:r>
          <a:endParaRPr lang="zh-TW" altLang="en-US" sz="14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BC9425C-E760-4D19-BA4C-F653FF49FA6F}" type="parTrans" cxnId="{0609AA16-A31F-4AAE-97B1-9C744A99A663}">
      <dgm:prSet/>
      <dgm:spPr/>
      <dgm:t>
        <a:bodyPr/>
        <a:lstStyle/>
        <a:p>
          <a:pPr algn="ctr"/>
          <a:endParaRPr lang="zh-TW" altLang="en-US"/>
        </a:p>
      </dgm:t>
    </dgm:pt>
    <dgm:pt modelId="{54E0F444-A38F-4CCB-B842-7EADFCB093E3}" type="sibTrans" cxnId="{0609AA16-A31F-4AAE-97B1-9C744A99A663}">
      <dgm:prSet/>
      <dgm:spPr/>
      <dgm:t>
        <a:bodyPr/>
        <a:lstStyle/>
        <a:p>
          <a:pPr algn="ctr"/>
          <a:endParaRPr lang="zh-TW" altLang="en-US"/>
        </a:p>
      </dgm:t>
    </dgm:pt>
    <dgm:pt modelId="{51A80016-689E-463A-A935-D4F081BF4BC6}">
      <dgm:prSet phldrT="[文字]" custT="1"/>
      <dgm:spPr>
        <a:ln w="12700"/>
      </dgm:spPr>
      <dgm:t>
        <a:bodyPr/>
        <a:lstStyle/>
        <a:p>
          <a:pPr algn="ctr"/>
          <a:r>
            <a:rPr lang="zh-TW" altLang="en-US" sz="1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資料收集與選取</a:t>
          </a:r>
          <a:endParaRPr lang="zh-TW" altLang="en-US" sz="14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DCF3C24-F7E2-42EF-B393-98C86D5A662B}" type="parTrans" cxnId="{229B7B08-FFB4-48F8-BE6B-A9357E1DA679}">
      <dgm:prSet/>
      <dgm:spPr>
        <a:solidFill>
          <a:schemeClr val="tx1"/>
        </a:solidFill>
        <a:ln w="12700"/>
      </dgm:spPr>
      <dgm:t>
        <a:bodyPr/>
        <a:lstStyle/>
        <a:p>
          <a:pPr algn="ctr"/>
          <a:endParaRPr lang="zh-TW" altLang="en-US" sz="1400">
            <a:solidFill>
              <a:schemeClr val="tx1"/>
            </a:solidFill>
          </a:endParaRPr>
        </a:p>
      </dgm:t>
    </dgm:pt>
    <dgm:pt modelId="{EDC0468F-FA38-4F25-80D1-ACA10E9A7549}" type="sibTrans" cxnId="{229B7B08-FFB4-48F8-BE6B-A9357E1DA679}">
      <dgm:prSet/>
      <dgm:spPr>
        <a:solidFill>
          <a:schemeClr val="tx1"/>
        </a:solidFill>
        <a:ln w="12700"/>
      </dgm:spPr>
      <dgm:t>
        <a:bodyPr/>
        <a:lstStyle/>
        <a:p>
          <a:pPr algn="ctr"/>
          <a:endParaRPr lang="zh-TW" altLang="en-US" sz="1400">
            <a:solidFill>
              <a:schemeClr val="tx1"/>
            </a:solidFill>
          </a:endParaRPr>
        </a:p>
      </dgm:t>
    </dgm:pt>
    <dgm:pt modelId="{F10BD86B-01F5-4B0C-A260-A46E8D6A7750}">
      <dgm:prSet phldrT="[文字]" custT="1"/>
      <dgm:spPr>
        <a:ln w="12700"/>
      </dgm:spPr>
      <dgm:t>
        <a:bodyPr/>
        <a:lstStyle/>
        <a:p>
          <a:pPr algn="ctr"/>
          <a:r>
            <a:rPr lang="zh-TW" altLang="en-US" sz="1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資料處理</a:t>
          </a:r>
          <a:endParaRPr lang="zh-TW" altLang="en-US" sz="14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7C5F0EF-2235-49CF-B0F5-F6A465757CD8}" type="parTrans" cxnId="{88587EDE-1276-4199-852B-B9FBF7724B4D}">
      <dgm:prSet/>
      <dgm:spPr/>
      <dgm:t>
        <a:bodyPr/>
        <a:lstStyle/>
        <a:p>
          <a:pPr algn="ctr"/>
          <a:endParaRPr lang="zh-TW" altLang="en-US"/>
        </a:p>
      </dgm:t>
    </dgm:pt>
    <dgm:pt modelId="{25B9B86B-5456-42CA-B983-44F72F606F85}" type="sibTrans" cxnId="{88587EDE-1276-4199-852B-B9FBF7724B4D}">
      <dgm:prSet/>
      <dgm:spPr>
        <a:solidFill>
          <a:schemeClr val="tx1"/>
        </a:solidFill>
        <a:ln w="12700"/>
      </dgm:spPr>
      <dgm:t>
        <a:bodyPr/>
        <a:lstStyle/>
        <a:p>
          <a:pPr algn="ctr"/>
          <a:endParaRPr lang="zh-TW" altLang="en-US" sz="1400">
            <a:solidFill>
              <a:schemeClr val="tx1"/>
            </a:solidFill>
          </a:endParaRPr>
        </a:p>
      </dgm:t>
    </dgm:pt>
    <dgm:pt modelId="{6A69861B-44E3-4331-BB77-028469F90DB9}">
      <dgm:prSet phldrT="[文字]" custT="1"/>
      <dgm:spPr>
        <a:ln w="12700"/>
      </dgm:spPr>
      <dgm:t>
        <a:bodyPr/>
        <a:lstStyle/>
        <a:p>
          <a:pPr algn="ctr"/>
          <a:r>
            <a:rPr lang="zh-TW" altLang="en-US" sz="1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模型評估與驗證</a:t>
          </a:r>
          <a:endParaRPr lang="zh-TW" altLang="en-US" sz="14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BF1F32C-35BE-474A-BA6D-7D6DA2EA5F12}" type="parTrans" cxnId="{F3387E84-B096-4C5B-8175-CC98EFF34729}">
      <dgm:prSet/>
      <dgm:spPr/>
      <dgm:t>
        <a:bodyPr/>
        <a:lstStyle/>
        <a:p>
          <a:pPr algn="ctr"/>
          <a:endParaRPr lang="zh-TW" altLang="en-US"/>
        </a:p>
      </dgm:t>
    </dgm:pt>
    <dgm:pt modelId="{772F4565-4ADA-43D3-86BF-6E6742920122}" type="sibTrans" cxnId="{F3387E84-B096-4C5B-8175-CC98EFF34729}">
      <dgm:prSet/>
      <dgm:spPr>
        <a:solidFill>
          <a:schemeClr val="tx1"/>
        </a:solidFill>
        <a:ln w="12700"/>
      </dgm:spPr>
      <dgm:t>
        <a:bodyPr/>
        <a:lstStyle/>
        <a:p>
          <a:pPr algn="ctr"/>
          <a:endParaRPr lang="zh-TW" altLang="en-US" sz="1400">
            <a:solidFill>
              <a:schemeClr val="tx1"/>
            </a:solidFill>
          </a:endParaRPr>
        </a:p>
      </dgm:t>
    </dgm:pt>
    <dgm:pt modelId="{30310711-887B-4E35-BE09-814197A8C8FF}">
      <dgm:prSet phldrT="[文字]" custT="1"/>
      <dgm:spPr>
        <a:ln w="12700"/>
      </dgm:spPr>
      <dgm:t>
        <a:bodyPr/>
        <a:lstStyle/>
        <a:p>
          <a:pPr algn="ctr"/>
          <a:r>
            <a:rPr lang="zh-TW" altLang="en-US" sz="1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資料剖析</a:t>
          </a:r>
          <a:endParaRPr lang="zh-TW" altLang="en-US" sz="14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A8CF68C-70B0-47A1-883C-607AE7412855}" type="parTrans" cxnId="{F1876AF7-AB08-4826-AED1-E898252C8C20}">
      <dgm:prSet/>
      <dgm:spPr/>
      <dgm:t>
        <a:bodyPr/>
        <a:lstStyle/>
        <a:p>
          <a:pPr algn="ctr"/>
          <a:endParaRPr lang="zh-TW" altLang="en-US"/>
        </a:p>
      </dgm:t>
    </dgm:pt>
    <dgm:pt modelId="{0767F55C-65D9-4D76-9E1A-8AAECA525A27}" type="sibTrans" cxnId="{F1876AF7-AB08-4826-AED1-E898252C8C20}">
      <dgm:prSet/>
      <dgm:spPr>
        <a:solidFill>
          <a:schemeClr val="tx1"/>
        </a:solidFill>
        <a:ln w="12700"/>
      </dgm:spPr>
      <dgm:t>
        <a:bodyPr/>
        <a:lstStyle/>
        <a:p>
          <a:pPr algn="ctr"/>
          <a:endParaRPr lang="zh-TW" altLang="en-US" sz="1400">
            <a:solidFill>
              <a:schemeClr val="tx1"/>
            </a:solidFill>
          </a:endParaRPr>
        </a:p>
      </dgm:t>
    </dgm:pt>
    <dgm:pt modelId="{23498762-9867-4726-97A8-92D109402F00}">
      <dgm:prSet phldrT="[文字]" custT="1"/>
      <dgm:spPr>
        <a:ln w="12700"/>
      </dgm:spPr>
      <dgm:t>
        <a:bodyPr/>
        <a:lstStyle/>
        <a:p>
          <a:pPr algn="ctr"/>
          <a:r>
            <a:rPr lang="zh-TW" altLang="en-US" sz="1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變數篩選</a:t>
          </a:r>
          <a:endParaRPr lang="zh-TW" altLang="en-US" sz="14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6D8040EF-FBA5-4F69-8F9B-A3C80815CADA}" type="parTrans" cxnId="{3CB0A86F-145F-46E8-8344-C50F43300193}">
      <dgm:prSet/>
      <dgm:spPr/>
      <dgm:t>
        <a:bodyPr/>
        <a:lstStyle/>
        <a:p>
          <a:pPr algn="ctr"/>
          <a:endParaRPr lang="zh-TW" altLang="en-US"/>
        </a:p>
      </dgm:t>
    </dgm:pt>
    <dgm:pt modelId="{B0CA12B3-D825-40D4-A167-AEDB22D66D53}" type="sibTrans" cxnId="{3CB0A86F-145F-46E8-8344-C50F43300193}">
      <dgm:prSet/>
      <dgm:spPr>
        <a:solidFill>
          <a:schemeClr val="tx1"/>
        </a:solidFill>
        <a:ln w="12700"/>
      </dgm:spPr>
      <dgm:t>
        <a:bodyPr/>
        <a:lstStyle/>
        <a:p>
          <a:pPr algn="ctr"/>
          <a:endParaRPr lang="zh-TW" altLang="en-US" sz="1400">
            <a:solidFill>
              <a:schemeClr val="tx1"/>
            </a:solidFill>
          </a:endParaRPr>
        </a:p>
      </dgm:t>
    </dgm:pt>
    <dgm:pt modelId="{99C69889-E7F7-4537-8CB4-0934D095FE6A}">
      <dgm:prSet phldrT="[文字]" custT="1"/>
      <dgm:spPr>
        <a:ln w="12700"/>
      </dgm:spPr>
      <dgm:t>
        <a:bodyPr/>
        <a:lstStyle/>
        <a:p>
          <a:pPr algn="ctr"/>
          <a:r>
            <a:rPr lang="zh-TW" altLang="en-US" sz="1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誤差抽樣</a:t>
          </a:r>
          <a:endParaRPr lang="zh-TW" altLang="en-US" sz="14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1B462E9-1768-41F7-BB44-80925CD4A924}" type="parTrans" cxnId="{663E82E5-0B04-496A-9FBE-556939632CC6}">
      <dgm:prSet/>
      <dgm:spPr/>
      <dgm:t>
        <a:bodyPr/>
        <a:lstStyle/>
        <a:p>
          <a:pPr algn="ctr"/>
          <a:endParaRPr lang="zh-TW" altLang="en-US"/>
        </a:p>
      </dgm:t>
    </dgm:pt>
    <dgm:pt modelId="{C0C9C37F-4110-4FDF-A59C-9E58644FB808}" type="sibTrans" cxnId="{663E82E5-0B04-496A-9FBE-556939632CC6}">
      <dgm:prSet/>
      <dgm:spPr>
        <a:solidFill>
          <a:schemeClr val="tx1"/>
        </a:solidFill>
        <a:ln w="12700"/>
      </dgm:spPr>
      <dgm:t>
        <a:bodyPr/>
        <a:lstStyle/>
        <a:p>
          <a:pPr algn="ctr"/>
          <a:endParaRPr lang="zh-TW" altLang="en-US" sz="1400">
            <a:solidFill>
              <a:schemeClr val="tx1"/>
            </a:solidFill>
          </a:endParaRPr>
        </a:p>
      </dgm:t>
    </dgm:pt>
    <dgm:pt modelId="{D0C17298-59E5-410B-8D2D-C3D99045838A}">
      <dgm:prSet phldrT="[文字]" custT="1"/>
      <dgm:spPr>
        <a:ln w="12700"/>
      </dgm:spPr>
      <dgm:t>
        <a:bodyPr/>
        <a:lstStyle/>
        <a:p>
          <a:pPr algn="ctr"/>
          <a:r>
            <a:rPr lang="zh-TW" altLang="en-US" sz="1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建置模型</a:t>
          </a:r>
          <a:endParaRPr lang="zh-TW" altLang="en-US" sz="14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14ED499-0D80-4E55-B2FC-E5B83D2B637B}" type="parTrans" cxnId="{82F78F6A-8C51-447F-B747-BCC8F261ADC8}">
      <dgm:prSet/>
      <dgm:spPr/>
      <dgm:t>
        <a:bodyPr/>
        <a:lstStyle/>
        <a:p>
          <a:pPr algn="ctr"/>
          <a:endParaRPr lang="zh-TW" altLang="en-US"/>
        </a:p>
      </dgm:t>
    </dgm:pt>
    <dgm:pt modelId="{E678FAB1-D412-4327-B4D8-BECC4B343ACC}" type="sibTrans" cxnId="{82F78F6A-8C51-447F-B747-BCC8F261ADC8}">
      <dgm:prSet/>
      <dgm:spPr>
        <a:solidFill>
          <a:schemeClr val="tx1"/>
        </a:solidFill>
        <a:ln w="12700"/>
      </dgm:spPr>
      <dgm:t>
        <a:bodyPr/>
        <a:lstStyle/>
        <a:p>
          <a:pPr algn="ctr"/>
          <a:endParaRPr lang="zh-TW" altLang="en-US" sz="1400">
            <a:solidFill>
              <a:schemeClr val="tx1"/>
            </a:solidFill>
          </a:endParaRPr>
        </a:p>
      </dgm:t>
    </dgm:pt>
    <dgm:pt modelId="{3DCA6495-E858-49CD-82E4-395521ACD63E}">
      <dgm:prSet phldrT="[文字]" custT="1"/>
      <dgm:spPr>
        <a:ln w="12700"/>
      </dgm:spPr>
      <dgm:t>
        <a:bodyPr/>
        <a:lstStyle/>
        <a:p>
          <a:pPr algn="ctr"/>
          <a:r>
            <a:rPr lang="zh-TW" altLang="en-US" sz="1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最適模型</a:t>
          </a:r>
        </a:p>
      </dgm:t>
    </dgm:pt>
    <dgm:pt modelId="{4EB6A9B2-E953-44F8-968C-52667F43EE50}" type="parTrans" cxnId="{AE7162CA-DC57-4999-B0D5-25616F63FECF}">
      <dgm:prSet/>
      <dgm:spPr/>
      <dgm:t>
        <a:bodyPr/>
        <a:lstStyle/>
        <a:p>
          <a:pPr algn="ctr"/>
          <a:endParaRPr lang="zh-TW" altLang="en-US"/>
        </a:p>
      </dgm:t>
    </dgm:pt>
    <dgm:pt modelId="{4832311D-137B-4933-A867-A319AEB7FA47}" type="sibTrans" cxnId="{AE7162CA-DC57-4999-B0D5-25616F63FECF}">
      <dgm:prSet/>
      <dgm:spPr/>
      <dgm:t>
        <a:bodyPr/>
        <a:lstStyle/>
        <a:p>
          <a:pPr algn="ctr"/>
          <a:endParaRPr lang="zh-TW" altLang="en-US"/>
        </a:p>
      </dgm:t>
    </dgm:pt>
    <dgm:pt modelId="{4550C3A9-8609-4A07-AAF7-D477701139B7}">
      <dgm:prSet phldrT="[文字]" custT="1"/>
      <dgm:spPr>
        <a:ln w="12700"/>
      </dgm:spPr>
      <dgm:t>
        <a:bodyPr/>
        <a:lstStyle/>
        <a:p>
          <a:pPr algn="ctr"/>
          <a:r>
            <a:rPr lang="zh-TW" altLang="en-US" sz="1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資料分類</a:t>
          </a:r>
        </a:p>
      </dgm:t>
    </dgm:pt>
    <dgm:pt modelId="{50C0AB00-1E22-408D-ABA0-B36A0F4839E1}" type="parTrans" cxnId="{C37CA6C7-EBB6-4075-836A-6C9AAADFE7F0}">
      <dgm:prSet/>
      <dgm:spPr/>
      <dgm:t>
        <a:bodyPr/>
        <a:lstStyle/>
        <a:p>
          <a:endParaRPr lang="zh-TW" altLang="en-US"/>
        </a:p>
      </dgm:t>
    </dgm:pt>
    <dgm:pt modelId="{DC9DCA6D-93E0-47D1-A857-5E77B7211426}" type="sibTrans" cxnId="{C37CA6C7-EBB6-4075-836A-6C9AAADFE7F0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0079A81E-A423-4D8D-9EAD-E9C1513B2C12}">
      <dgm:prSet phldrT="[文字]" custT="1"/>
      <dgm:spPr>
        <a:ln w="12700"/>
      </dgm:spPr>
      <dgm:t>
        <a:bodyPr/>
        <a:lstStyle/>
        <a:p>
          <a:pPr algn="ctr"/>
          <a:r>
            <a:rPr lang="zh-TW" altLang="en-US" sz="1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實施</a:t>
          </a:r>
        </a:p>
      </dgm:t>
    </dgm:pt>
    <dgm:pt modelId="{BDDF4925-F34E-48D3-9D78-46537C4E2A92}" type="parTrans" cxnId="{6BAA62AC-5ACF-456D-B6B0-BC2E696D8923}">
      <dgm:prSet/>
      <dgm:spPr/>
      <dgm:t>
        <a:bodyPr/>
        <a:lstStyle/>
        <a:p>
          <a:endParaRPr lang="zh-TW" altLang="en-US"/>
        </a:p>
      </dgm:t>
    </dgm:pt>
    <dgm:pt modelId="{0ED55AFC-988B-49B4-AB88-87C0AAC10572}" type="sibTrans" cxnId="{6BAA62AC-5ACF-456D-B6B0-BC2E696D8923}">
      <dgm:prSet/>
      <dgm:spPr/>
      <dgm:t>
        <a:bodyPr/>
        <a:lstStyle/>
        <a:p>
          <a:endParaRPr lang="zh-TW" altLang="en-US"/>
        </a:p>
      </dgm:t>
    </dgm:pt>
    <dgm:pt modelId="{55503427-F983-4203-9616-C6F945A0F96B}" type="pres">
      <dgm:prSet presAssocID="{83901711-E9B6-4335-95F1-A161CEDA6C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EC495FD-1E66-4541-9C71-7C4B0EF1245B}" type="pres">
      <dgm:prSet presAssocID="{DBEC8107-95DC-48BA-A7AF-190A8D04B522}" presName="vertFlow" presStyleCnt="0"/>
      <dgm:spPr/>
    </dgm:pt>
    <dgm:pt modelId="{83CC120B-5EEB-4EB2-B6A2-BD19F5A61A01}" type="pres">
      <dgm:prSet presAssocID="{DBEC8107-95DC-48BA-A7AF-190A8D04B522}" presName="header" presStyleLbl="node1" presStyleIdx="0" presStyleCnt="1"/>
      <dgm:spPr/>
      <dgm:t>
        <a:bodyPr/>
        <a:lstStyle/>
        <a:p>
          <a:endParaRPr lang="zh-TW" altLang="en-US"/>
        </a:p>
      </dgm:t>
    </dgm:pt>
    <dgm:pt modelId="{AD04D245-9F26-4432-84CC-17863A7123FA}" type="pres">
      <dgm:prSet presAssocID="{0DCF3C24-F7E2-42EF-B393-98C86D5A662B}" presName="parTrans" presStyleLbl="sibTrans2D1" presStyleIdx="0" presStyleCnt="10"/>
      <dgm:spPr/>
      <dgm:t>
        <a:bodyPr/>
        <a:lstStyle/>
        <a:p>
          <a:endParaRPr lang="zh-TW" altLang="en-US"/>
        </a:p>
      </dgm:t>
    </dgm:pt>
    <dgm:pt modelId="{41749B95-7CB5-4A19-AE9C-523DB097443F}" type="pres">
      <dgm:prSet presAssocID="{51A80016-689E-463A-A935-D4F081BF4BC6}" presName="child" presStyleLbl="alignAccFollow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91116A-B5DD-4A3F-9EEC-6BA04772914A}" type="pres">
      <dgm:prSet presAssocID="{EDC0468F-FA38-4F25-80D1-ACA10E9A7549}" presName="sibTrans" presStyleLbl="sibTrans2D1" presStyleIdx="1" presStyleCnt="10"/>
      <dgm:spPr/>
      <dgm:t>
        <a:bodyPr/>
        <a:lstStyle/>
        <a:p>
          <a:endParaRPr lang="zh-TW" altLang="en-US"/>
        </a:p>
      </dgm:t>
    </dgm:pt>
    <dgm:pt modelId="{5DACC7CE-B37B-4A54-941E-DA6951C9EF9C}" type="pres">
      <dgm:prSet presAssocID="{F10BD86B-01F5-4B0C-A260-A46E8D6A7750}" presName="child" presStyleLbl="alignAccFollow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1C28E8-B5AC-4620-9866-E60DF842CE42}" type="pres">
      <dgm:prSet presAssocID="{25B9B86B-5456-42CA-B983-44F72F606F85}" presName="sibTrans" presStyleLbl="sibTrans2D1" presStyleIdx="2" presStyleCnt="10"/>
      <dgm:spPr/>
      <dgm:t>
        <a:bodyPr/>
        <a:lstStyle/>
        <a:p>
          <a:endParaRPr lang="zh-TW" altLang="en-US"/>
        </a:p>
      </dgm:t>
    </dgm:pt>
    <dgm:pt modelId="{63BDE0D9-24C1-4A62-8721-E4A2D5F1C100}" type="pres">
      <dgm:prSet presAssocID="{30310711-887B-4E35-BE09-814197A8C8FF}" presName="child" presStyleLbl="alignAccFollow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469381-84B6-4C65-97A6-8B7C99C5A110}" type="pres">
      <dgm:prSet presAssocID="{0767F55C-65D9-4D76-9E1A-8AAECA525A27}" presName="sibTrans" presStyleLbl="sibTrans2D1" presStyleIdx="3" presStyleCnt="10"/>
      <dgm:spPr/>
      <dgm:t>
        <a:bodyPr/>
        <a:lstStyle/>
        <a:p>
          <a:endParaRPr lang="zh-TW" altLang="en-US"/>
        </a:p>
      </dgm:t>
    </dgm:pt>
    <dgm:pt modelId="{96A37248-CE29-4412-A475-0B47EB044DB3}" type="pres">
      <dgm:prSet presAssocID="{23498762-9867-4726-97A8-92D109402F00}" presName="child" presStyleLbl="alignAccFollow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2DC56D-46C9-4F4D-819A-48CF3C290BFE}" type="pres">
      <dgm:prSet presAssocID="{B0CA12B3-D825-40D4-A167-AEDB22D66D53}" presName="sibTrans" presStyleLbl="sibTrans2D1" presStyleIdx="4" presStyleCnt="10"/>
      <dgm:spPr/>
      <dgm:t>
        <a:bodyPr/>
        <a:lstStyle/>
        <a:p>
          <a:endParaRPr lang="zh-TW" altLang="en-US"/>
        </a:p>
      </dgm:t>
    </dgm:pt>
    <dgm:pt modelId="{6169BE9B-4F0B-4E23-BA43-E7D8DCBD53A6}" type="pres">
      <dgm:prSet presAssocID="{99C69889-E7F7-4537-8CB4-0934D095FE6A}" presName="child" presStyleLbl="alignAccFollow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0309D9-51F9-4591-8FAD-4ACB74B58207}" type="pres">
      <dgm:prSet presAssocID="{C0C9C37F-4110-4FDF-A59C-9E58644FB808}" presName="sibTrans" presStyleLbl="sibTrans2D1" presStyleIdx="5" presStyleCnt="10"/>
      <dgm:spPr/>
      <dgm:t>
        <a:bodyPr/>
        <a:lstStyle/>
        <a:p>
          <a:endParaRPr lang="zh-TW" altLang="en-US"/>
        </a:p>
      </dgm:t>
    </dgm:pt>
    <dgm:pt modelId="{DCFC59CB-8C0D-4F49-8E7E-D9AF36B818AC}" type="pres">
      <dgm:prSet presAssocID="{4550C3A9-8609-4A07-AAF7-D477701139B7}" presName="child" presStyleLbl="alignAccFollow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256105-53DC-4A08-845D-3D8DC5373135}" type="pres">
      <dgm:prSet presAssocID="{DC9DCA6D-93E0-47D1-A857-5E77B7211426}" presName="sibTrans" presStyleLbl="sibTrans2D1" presStyleIdx="6" presStyleCnt="10"/>
      <dgm:spPr/>
      <dgm:t>
        <a:bodyPr/>
        <a:lstStyle/>
        <a:p>
          <a:endParaRPr lang="zh-TW" altLang="en-US"/>
        </a:p>
      </dgm:t>
    </dgm:pt>
    <dgm:pt modelId="{156835E3-EE58-4978-9421-9087079AD069}" type="pres">
      <dgm:prSet presAssocID="{D0C17298-59E5-410B-8D2D-C3D99045838A}" presName="child" presStyleLbl="alignAccFollow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F76A09-8896-45B7-852F-26AAD026B82D}" type="pres">
      <dgm:prSet presAssocID="{E678FAB1-D412-4327-B4D8-BECC4B343ACC}" presName="sibTrans" presStyleLbl="sibTrans2D1" presStyleIdx="7" presStyleCnt="10"/>
      <dgm:spPr/>
      <dgm:t>
        <a:bodyPr/>
        <a:lstStyle/>
        <a:p>
          <a:endParaRPr lang="zh-TW" altLang="en-US"/>
        </a:p>
      </dgm:t>
    </dgm:pt>
    <dgm:pt modelId="{00999BB4-77D6-4C3E-8975-3FC21E56D488}" type="pres">
      <dgm:prSet presAssocID="{6A69861B-44E3-4331-BB77-028469F90DB9}" presName="child" presStyleLbl="alignAccFollow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D6A37E-F177-4BAB-9226-87A118292E19}" type="pres">
      <dgm:prSet presAssocID="{772F4565-4ADA-43D3-86BF-6E6742920122}" presName="sibTrans" presStyleLbl="sibTrans2D1" presStyleIdx="8" presStyleCnt="10"/>
      <dgm:spPr/>
      <dgm:t>
        <a:bodyPr/>
        <a:lstStyle/>
        <a:p>
          <a:endParaRPr lang="zh-TW" altLang="en-US"/>
        </a:p>
      </dgm:t>
    </dgm:pt>
    <dgm:pt modelId="{8EF7D5AD-BBC2-4F5D-87EE-1121DF6ACE48}" type="pres">
      <dgm:prSet presAssocID="{3DCA6495-E858-49CD-82E4-395521ACD63E}" presName="child" presStyleLbl="alignAccFollow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05D100-4CA7-493E-BB6E-24D2A3CE098E}" type="pres">
      <dgm:prSet presAssocID="{4832311D-137B-4933-A867-A319AEB7FA47}" presName="sibTrans" presStyleLbl="sibTrans2D1" presStyleIdx="9" presStyleCnt="10"/>
      <dgm:spPr/>
      <dgm:t>
        <a:bodyPr/>
        <a:lstStyle/>
        <a:p>
          <a:endParaRPr lang="zh-TW" altLang="en-US"/>
        </a:p>
      </dgm:t>
    </dgm:pt>
    <dgm:pt modelId="{C422F416-92A4-448A-9677-11AEB3C9EC27}" type="pres">
      <dgm:prSet presAssocID="{0079A81E-A423-4D8D-9EAD-E9C1513B2C12}" presName="child" presStyleLbl="alignAccFollow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C3572F-4C95-451C-ADCD-869AE470E69B}" type="presOf" srcId="{30310711-887B-4E35-BE09-814197A8C8FF}" destId="{63BDE0D9-24C1-4A62-8721-E4A2D5F1C100}" srcOrd="0" destOrd="0" presId="urn:microsoft.com/office/officeart/2005/8/layout/lProcess1"/>
    <dgm:cxn modelId="{C37CA6C7-EBB6-4075-836A-6C9AAADFE7F0}" srcId="{DBEC8107-95DC-48BA-A7AF-190A8D04B522}" destId="{4550C3A9-8609-4A07-AAF7-D477701139B7}" srcOrd="5" destOrd="0" parTransId="{50C0AB00-1E22-408D-ABA0-B36A0F4839E1}" sibTransId="{DC9DCA6D-93E0-47D1-A857-5E77B7211426}"/>
    <dgm:cxn modelId="{049CDEE0-97B6-4659-AD4F-6401CFD6F665}" type="presOf" srcId="{99C69889-E7F7-4537-8CB4-0934D095FE6A}" destId="{6169BE9B-4F0B-4E23-BA43-E7D8DCBD53A6}" srcOrd="0" destOrd="0" presId="urn:microsoft.com/office/officeart/2005/8/layout/lProcess1"/>
    <dgm:cxn modelId="{4D1982E6-F483-4F03-941A-A2F77325E2D7}" type="presOf" srcId="{83901711-E9B6-4335-95F1-A161CEDA6C32}" destId="{55503427-F983-4203-9616-C6F945A0F96B}" srcOrd="0" destOrd="0" presId="urn:microsoft.com/office/officeart/2005/8/layout/lProcess1"/>
    <dgm:cxn modelId="{6BAA62AC-5ACF-456D-B6B0-BC2E696D8923}" srcId="{DBEC8107-95DC-48BA-A7AF-190A8D04B522}" destId="{0079A81E-A423-4D8D-9EAD-E9C1513B2C12}" srcOrd="9" destOrd="0" parTransId="{BDDF4925-F34E-48D3-9D78-46537C4E2A92}" sibTransId="{0ED55AFC-988B-49B4-AB88-87C0AAC10572}"/>
    <dgm:cxn modelId="{2FFEBDBF-871A-4635-9D47-395F030EA0F6}" type="presOf" srcId="{EDC0468F-FA38-4F25-80D1-ACA10E9A7549}" destId="{5E91116A-B5DD-4A3F-9EEC-6BA04772914A}" srcOrd="0" destOrd="0" presId="urn:microsoft.com/office/officeart/2005/8/layout/lProcess1"/>
    <dgm:cxn modelId="{FD559C76-220D-4FDB-81C0-DF756AD96A64}" type="presOf" srcId="{DC9DCA6D-93E0-47D1-A857-5E77B7211426}" destId="{57256105-53DC-4A08-845D-3D8DC5373135}" srcOrd="0" destOrd="0" presId="urn:microsoft.com/office/officeart/2005/8/layout/lProcess1"/>
    <dgm:cxn modelId="{DE5D1785-6A5C-4C6E-BBD5-58BBBEEAC564}" type="presOf" srcId="{25B9B86B-5456-42CA-B983-44F72F606F85}" destId="{0A1C28E8-B5AC-4620-9866-E60DF842CE42}" srcOrd="0" destOrd="0" presId="urn:microsoft.com/office/officeart/2005/8/layout/lProcess1"/>
    <dgm:cxn modelId="{CBE5AF77-BBF0-4EB3-8CDC-5C3384EBF2CF}" type="presOf" srcId="{F10BD86B-01F5-4B0C-A260-A46E8D6A7750}" destId="{5DACC7CE-B37B-4A54-941E-DA6951C9EF9C}" srcOrd="0" destOrd="0" presId="urn:microsoft.com/office/officeart/2005/8/layout/lProcess1"/>
    <dgm:cxn modelId="{DB64FDD9-F8EF-48E0-A7E0-052D78ECA801}" type="presOf" srcId="{C0C9C37F-4110-4FDF-A59C-9E58644FB808}" destId="{4C0309D9-51F9-4591-8FAD-4ACB74B58207}" srcOrd="0" destOrd="0" presId="urn:microsoft.com/office/officeart/2005/8/layout/lProcess1"/>
    <dgm:cxn modelId="{FD79A539-6775-425E-B32B-05595180F27E}" type="presOf" srcId="{4832311D-137B-4933-A867-A319AEB7FA47}" destId="{E905D100-4CA7-493E-BB6E-24D2A3CE098E}" srcOrd="0" destOrd="0" presId="urn:microsoft.com/office/officeart/2005/8/layout/lProcess1"/>
    <dgm:cxn modelId="{F1876AF7-AB08-4826-AED1-E898252C8C20}" srcId="{DBEC8107-95DC-48BA-A7AF-190A8D04B522}" destId="{30310711-887B-4E35-BE09-814197A8C8FF}" srcOrd="2" destOrd="0" parTransId="{4A8CF68C-70B0-47A1-883C-607AE7412855}" sibTransId="{0767F55C-65D9-4D76-9E1A-8AAECA525A27}"/>
    <dgm:cxn modelId="{A38A0254-2CEE-4F99-98E7-0601C32CA3A9}" type="presOf" srcId="{0767F55C-65D9-4D76-9E1A-8AAECA525A27}" destId="{CA469381-84B6-4C65-97A6-8B7C99C5A110}" srcOrd="0" destOrd="0" presId="urn:microsoft.com/office/officeart/2005/8/layout/lProcess1"/>
    <dgm:cxn modelId="{026B771C-8546-48FF-8F2D-0FE8AA7AE9F6}" type="presOf" srcId="{E678FAB1-D412-4327-B4D8-BECC4B343ACC}" destId="{96F76A09-8896-45B7-852F-26AAD026B82D}" srcOrd="0" destOrd="0" presId="urn:microsoft.com/office/officeart/2005/8/layout/lProcess1"/>
    <dgm:cxn modelId="{14F70127-D9C0-4190-887B-2051C48CA3AD}" type="presOf" srcId="{6A69861B-44E3-4331-BB77-028469F90DB9}" destId="{00999BB4-77D6-4C3E-8975-3FC21E56D488}" srcOrd="0" destOrd="0" presId="urn:microsoft.com/office/officeart/2005/8/layout/lProcess1"/>
    <dgm:cxn modelId="{7A6476F3-763D-4F75-B640-B682C0CFE065}" type="presOf" srcId="{DBEC8107-95DC-48BA-A7AF-190A8D04B522}" destId="{83CC120B-5EEB-4EB2-B6A2-BD19F5A61A01}" srcOrd="0" destOrd="0" presId="urn:microsoft.com/office/officeart/2005/8/layout/lProcess1"/>
    <dgm:cxn modelId="{668B5655-0E80-45F3-99DC-3DEF482ABE16}" type="presOf" srcId="{D0C17298-59E5-410B-8D2D-C3D99045838A}" destId="{156835E3-EE58-4978-9421-9087079AD069}" srcOrd="0" destOrd="0" presId="urn:microsoft.com/office/officeart/2005/8/layout/lProcess1"/>
    <dgm:cxn modelId="{06AF770A-989F-4786-85CF-594D106E01C4}" type="presOf" srcId="{51A80016-689E-463A-A935-D4F081BF4BC6}" destId="{41749B95-7CB5-4A19-AE9C-523DB097443F}" srcOrd="0" destOrd="0" presId="urn:microsoft.com/office/officeart/2005/8/layout/lProcess1"/>
    <dgm:cxn modelId="{13C03225-C398-47DA-8493-83EB8F5FA1A9}" type="presOf" srcId="{B0CA12B3-D825-40D4-A167-AEDB22D66D53}" destId="{D92DC56D-46C9-4F4D-819A-48CF3C290BFE}" srcOrd="0" destOrd="0" presId="urn:microsoft.com/office/officeart/2005/8/layout/lProcess1"/>
    <dgm:cxn modelId="{0609AA16-A31F-4AAE-97B1-9C744A99A663}" srcId="{83901711-E9B6-4335-95F1-A161CEDA6C32}" destId="{DBEC8107-95DC-48BA-A7AF-190A8D04B522}" srcOrd="0" destOrd="0" parTransId="{EBC9425C-E760-4D19-BA4C-F653FF49FA6F}" sibTransId="{54E0F444-A38F-4CCB-B842-7EADFCB093E3}"/>
    <dgm:cxn modelId="{AD8D4AAF-91F6-4086-A5A3-B7385147FF29}" type="presOf" srcId="{4550C3A9-8609-4A07-AAF7-D477701139B7}" destId="{DCFC59CB-8C0D-4F49-8E7E-D9AF36B818AC}" srcOrd="0" destOrd="0" presId="urn:microsoft.com/office/officeart/2005/8/layout/lProcess1"/>
    <dgm:cxn modelId="{B0E5EFD8-2856-4224-8EA7-8E70C2D7142F}" type="presOf" srcId="{772F4565-4ADA-43D3-86BF-6E6742920122}" destId="{6DD6A37E-F177-4BAB-9226-87A118292E19}" srcOrd="0" destOrd="0" presId="urn:microsoft.com/office/officeart/2005/8/layout/lProcess1"/>
    <dgm:cxn modelId="{3CB0A86F-145F-46E8-8344-C50F43300193}" srcId="{DBEC8107-95DC-48BA-A7AF-190A8D04B522}" destId="{23498762-9867-4726-97A8-92D109402F00}" srcOrd="3" destOrd="0" parTransId="{6D8040EF-FBA5-4F69-8F9B-A3C80815CADA}" sibTransId="{B0CA12B3-D825-40D4-A167-AEDB22D66D53}"/>
    <dgm:cxn modelId="{F3387E84-B096-4C5B-8175-CC98EFF34729}" srcId="{DBEC8107-95DC-48BA-A7AF-190A8D04B522}" destId="{6A69861B-44E3-4331-BB77-028469F90DB9}" srcOrd="7" destOrd="0" parTransId="{EBF1F32C-35BE-474A-BA6D-7D6DA2EA5F12}" sibTransId="{772F4565-4ADA-43D3-86BF-6E6742920122}"/>
    <dgm:cxn modelId="{88587EDE-1276-4199-852B-B9FBF7724B4D}" srcId="{DBEC8107-95DC-48BA-A7AF-190A8D04B522}" destId="{F10BD86B-01F5-4B0C-A260-A46E8D6A7750}" srcOrd="1" destOrd="0" parTransId="{17C5F0EF-2235-49CF-B0F5-F6A465757CD8}" sibTransId="{25B9B86B-5456-42CA-B983-44F72F606F85}"/>
    <dgm:cxn modelId="{663E82E5-0B04-496A-9FBE-556939632CC6}" srcId="{DBEC8107-95DC-48BA-A7AF-190A8D04B522}" destId="{99C69889-E7F7-4537-8CB4-0934D095FE6A}" srcOrd="4" destOrd="0" parTransId="{F1B462E9-1768-41F7-BB44-80925CD4A924}" sibTransId="{C0C9C37F-4110-4FDF-A59C-9E58644FB808}"/>
    <dgm:cxn modelId="{8E0865F1-1924-4092-A1C6-BFFCF856D5D8}" type="presOf" srcId="{0DCF3C24-F7E2-42EF-B393-98C86D5A662B}" destId="{AD04D245-9F26-4432-84CC-17863A7123FA}" srcOrd="0" destOrd="0" presId="urn:microsoft.com/office/officeart/2005/8/layout/lProcess1"/>
    <dgm:cxn modelId="{229B7B08-FFB4-48F8-BE6B-A9357E1DA679}" srcId="{DBEC8107-95DC-48BA-A7AF-190A8D04B522}" destId="{51A80016-689E-463A-A935-D4F081BF4BC6}" srcOrd="0" destOrd="0" parTransId="{0DCF3C24-F7E2-42EF-B393-98C86D5A662B}" sibTransId="{EDC0468F-FA38-4F25-80D1-ACA10E9A7549}"/>
    <dgm:cxn modelId="{245DDFCA-7979-4DF1-B659-078DCDE8B10D}" type="presOf" srcId="{3DCA6495-E858-49CD-82E4-395521ACD63E}" destId="{8EF7D5AD-BBC2-4F5D-87EE-1121DF6ACE48}" srcOrd="0" destOrd="0" presId="urn:microsoft.com/office/officeart/2005/8/layout/lProcess1"/>
    <dgm:cxn modelId="{9864CEE9-2CC8-4769-8146-6CAAA8A03DC6}" type="presOf" srcId="{0079A81E-A423-4D8D-9EAD-E9C1513B2C12}" destId="{C422F416-92A4-448A-9677-11AEB3C9EC27}" srcOrd="0" destOrd="0" presId="urn:microsoft.com/office/officeart/2005/8/layout/lProcess1"/>
    <dgm:cxn modelId="{1430DA68-01F8-4433-88C6-9FFF3241B5AE}" type="presOf" srcId="{23498762-9867-4726-97A8-92D109402F00}" destId="{96A37248-CE29-4412-A475-0B47EB044DB3}" srcOrd="0" destOrd="0" presId="urn:microsoft.com/office/officeart/2005/8/layout/lProcess1"/>
    <dgm:cxn modelId="{AE7162CA-DC57-4999-B0D5-25616F63FECF}" srcId="{DBEC8107-95DC-48BA-A7AF-190A8D04B522}" destId="{3DCA6495-E858-49CD-82E4-395521ACD63E}" srcOrd="8" destOrd="0" parTransId="{4EB6A9B2-E953-44F8-968C-52667F43EE50}" sibTransId="{4832311D-137B-4933-A867-A319AEB7FA47}"/>
    <dgm:cxn modelId="{82F78F6A-8C51-447F-B747-BCC8F261ADC8}" srcId="{DBEC8107-95DC-48BA-A7AF-190A8D04B522}" destId="{D0C17298-59E5-410B-8D2D-C3D99045838A}" srcOrd="6" destOrd="0" parTransId="{B14ED499-0D80-4E55-B2FC-E5B83D2B637B}" sibTransId="{E678FAB1-D412-4327-B4D8-BECC4B343ACC}"/>
    <dgm:cxn modelId="{A0E639EC-5887-49F8-AA59-54092A23F13C}" type="presParOf" srcId="{55503427-F983-4203-9616-C6F945A0F96B}" destId="{EEC495FD-1E66-4541-9C71-7C4B0EF1245B}" srcOrd="0" destOrd="0" presId="urn:microsoft.com/office/officeart/2005/8/layout/lProcess1"/>
    <dgm:cxn modelId="{3FD3B4A2-DC8B-40A0-BF18-325502B0C791}" type="presParOf" srcId="{EEC495FD-1E66-4541-9C71-7C4B0EF1245B}" destId="{83CC120B-5EEB-4EB2-B6A2-BD19F5A61A01}" srcOrd="0" destOrd="0" presId="urn:microsoft.com/office/officeart/2005/8/layout/lProcess1"/>
    <dgm:cxn modelId="{B0FFE709-FB6C-447A-8E47-D051B0451267}" type="presParOf" srcId="{EEC495FD-1E66-4541-9C71-7C4B0EF1245B}" destId="{AD04D245-9F26-4432-84CC-17863A7123FA}" srcOrd="1" destOrd="0" presId="urn:microsoft.com/office/officeart/2005/8/layout/lProcess1"/>
    <dgm:cxn modelId="{AFD02408-FAAE-48EC-9E30-ACBD24BA59CD}" type="presParOf" srcId="{EEC495FD-1E66-4541-9C71-7C4B0EF1245B}" destId="{41749B95-7CB5-4A19-AE9C-523DB097443F}" srcOrd="2" destOrd="0" presId="urn:microsoft.com/office/officeart/2005/8/layout/lProcess1"/>
    <dgm:cxn modelId="{564055D8-1714-421B-861E-C0DB0E1FB967}" type="presParOf" srcId="{EEC495FD-1E66-4541-9C71-7C4B0EF1245B}" destId="{5E91116A-B5DD-4A3F-9EEC-6BA04772914A}" srcOrd="3" destOrd="0" presId="urn:microsoft.com/office/officeart/2005/8/layout/lProcess1"/>
    <dgm:cxn modelId="{9A58E5A4-D581-4BF2-9F18-BC9B111CCF06}" type="presParOf" srcId="{EEC495FD-1E66-4541-9C71-7C4B0EF1245B}" destId="{5DACC7CE-B37B-4A54-941E-DA6951C9EF9C}" srcOrd="4" destOrd="0" presId="urn:microsoft.com/office/officeart/2005/8/layout/lProcess1"/>
    <dgm:cxn modelId="{4535CFAE-FC87-480A-BA05-BF6F4BFB0572}" type="presParOf" srcId="{EEC495FD-1E66-4541-9C71-7C4B0EF1245B}" destId="{0A1C28E8-B5AC-4620-9866-E60DF842CE42}" srcOrd="5" destOrd="0" presId="urn:microsoft.com/office/officeart/2005/8/layout/lProcess1"/>
    <dgm:cxn modelId="{D21797E5-F2C7-4088-8280-C11F40354BB3}" type="presParOf" srcId="{EEC495FD-1E66-4541-9C71-7C4B0EF1245B}" destId="{63BDE0D9-24C1-4A62-8721-E4A2D5F1C100}" srcOrd="6" destOrd="0" presId="urn:microsoft.com/office/officeart/2005/8/layout/lProcess1"/>
    <dgm:cxn modelId="{96347107-103F-4DEE-8371-5FEE7842E92C}" type="presParOf" srcId="{EEC495FD-1E66-4541-9C71-7C4B0EF1245B}" destId="{CA469381-84B6-4C65-97A6-8B7C99C5A110}" srcOrd="7" destOrd="0" presId="urn:microsoft.com/office/officeart/2005/8/layout/lProcess1"/>
    <dgm:cxn modelId="{450A4BBE-54C8-40FD-9A0D-DB00BA3AC056}" type="presParOf" srcId="{EEC495FD-1E66-4541-9C71-7C4B0EF1245B}" destId="{96A37248-CE29-4412-A475-0B47EB044DB3}" srcOrd="8" destOrd="0" presId="urn:microsoft.com/office/officeart/2005/8/layout/lProcess1"/>
    <dgm:cxn modelId="{A56ECD2B-205C-4E22-A467-5A8B838BA864}" type="presParOf" srcId="{EEC495FD-1E66-4541-9C71-7C4B0EF1245B}" destId="{D92DC56D-46C9-4F4D-819A-48CF3C290BFE}" srcOrd="9" destOrd="0" presId="urn:microsoft.com/office/officeart/2005/8/layout/lProcess1"/>
    <dgm:cxn modelId="{03AAFA93-8443-47F0-A77A-6913E7154CF2}" type="presParOf" srcId="{EEC495FD-1E66-4541-9C71-7C4B0EF1245B}" destId="{6169BE9B-4F0B-4E23-BA43-E7D8DCBD53A6}" srcOrd="10" destOrd="0" presId="urn:microsoft.com/office/officeart/2005/8/layout/lProcess1"/>
    <dgm:cxn modelId="{0B49061E-68E3-4885-B3C1-CEF05240C262}" type="presParOf" srcId="{EEC495FD-1E66-4541-9C71-7C4B0EF1245B}" destId="{4C0309D9-51F9-4591-8FAD-4ACB74B58207}" srcOrd="11" destOrd="0" presId="urn:microsoft.com/office/officeart/2005/8/layout/lProcess1"/>
    <dgm:cxn modelId="{53DC89C1-296B-4EA0-8D9B-EEBBC4C497D5}" type="presParOf" srcId="{EEC495FD-1E66-4541-9C71-7C4B0EF1245B}" destId="{DCFC59CB-8C0D-4F49-8E7E-D9AF36B818AC}" srcOrd="12" destOrd="0" presId="urn:microsoft.com/office/officeart/2005/8/layout/lProcess1"/>
    <dgm:cxn modelId="{654CACEE-183E-4D53-BA86-678D0B4CF2DC}" type="presParOf" srcId="{EEC495FD-1E66-4541-9C71-7C4B0EF1245B}" destId="{57256105-53DC-4A08-845D-3D8DC5373135}" srcOrd="13" destOrd="0" presId="urn:microsoft.com/office/officeart/2005/8/layout/lProcess1"/>
    <dgm:cxn modelId="{35B9FEBE-D3CB-4A37-B69C-E041EA307FE0}" type="presParOf" srcId="{EEC495FD-1E66-4541-9C71-7C4B0EF1245B}" destId="{156835E3-EE58-4978-9421-9087079AD069}" srcOrd="14" destOrd="0" presId="urn:microsoft.com/office/officeart/2005/8/layout/lProcess1"/>
    <dgm:cxn modelId="{F1531C46-383F-4158-B432-E66DA39E78D9}" type="presParOf" srcId="{EEC495FD-1E66-4541-9C71-7C4B0EF1245B}" destId="{96F76A09-8896-45B7-852F-26AAD026B82D}" srcOrd="15" destOrd="0" presId="urn:microsoft.com/office/officeart/2005/8/layout/lProcess1"/>
    <dgm:cxn modelId="{99CD8930-7DCB-446E-B66F-FFB0C5093E77}" type="presParOf" srcId="{EEC495FD-1E66-4541-9C71-7C4B0EF1245B}" destId="{00999BB4-77D6-4C3E-8975-3FC21E56D488}" srcOrd="16" destOrd="0" presId="urn:microsoft.com/office/officeart/2005/8/layout/lProcess1"/>
    <dgm:cxn modelId="{7D7482C6-6B9A-48C5-8483-0FA9AC0EA379}" type="presParOf" srcId="{EEC495FD-1E66-4541-9C71-7C4B0EF1245B}" destId="{6DD6A37E-F177-4BAB-9226-87A118292E19}" srcOrd="17" destOrd="0" presId="urn:microsoft.com/office/officeart/2005/8/layout/lProcess1"/>
    <dgm:cxn modelId="{C15D58D5-9878-49B8-A30B-CF0C21E99672}" type="presParOf" srcId="{EEC495FD-1E66-4541-9C71-7C4B0EF1245B}" destId="{8EF7D5AD-BBC2-4F5D-87EE-1121DF6ACE48}" srcOrd="18" destOrd="0" presId="urn:microsoft.com/office/officeart/2005/8/layout/lProcess1"/>
    <dgm:cxn modelId="{696D79A8-28D0-47EA-A135-293FBD5C5E14}" type="presParOf" srcId="{EEC495FD-1E66-4541-9C71-7C4B0EF1245B}" destId="{E905D100-4CA7-493E-BB6E-24D2A3CE098E}" srcOrd="19" destOrd="0" presId="urn:microsoft.com/office/officeart/2005/8/layout/lProcess1"/>
    <dgm:cxn modelId="{925D5875-0612-419E-AEE7-6E74F4F0E6A2}" type="presParOf" srcId="{EEC495FD-1E66-4541-9C71-7C4B0EF1245B}" destId="{C422F416-92A4-448A-9677-11AEB3C9EC27}" srcOrd="2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14AE5E-9B75-482C-9DF8-F56311ACD431}">
      <dsp:nvSpPr>
        <dsp:cNvPr id="0" name=""/>
        <dsp:cNvSpPr/>
      </dsp:nvSpPr>
      <dsp:spPr>
        <a:xfrm rot="5400000">
          <a:off x="-147" y="595504"/>
          <a:ext cx="3939189" cy="393889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2A5B2A-062A-4076-989A-B30D7105A14C}">
      <dsp:nvSpPr>
        <dsp:cNvPr id="0" name=""/>
        <dsp:cNvSpPr/>
      </dsp:nvSpPr>
      <dsp:spPr>
        <a:xfrm rot="16200000">
          <a:off x="4053845" y="595504"/>
          <a:ext cx="3939189" cy="393889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3F38E-3D31-4CD2-B139-0CBE86E770EF}">
      <dsp:nvSpPr>
        <dsp:cNvPr id="0" name=""/>
        <dsp:cNvSpPr/>
      </dsp:nvSpPr>
      <dsp:spPr>
        <a:xfrm>
          <a:off x="4519978" y="4513672"/>
          <a:ext cx="2990938" cy="7880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原始資料</a:t>
          </a:r>
          <a:r>
            <a:rPr lang="zh-TW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整理</a:t>
          </a:r>
          <a:endParaRPr lang="zh-TW" altLang="en-US" sz="2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4519978" y="4513672"/>
        <a:ext cx="2990938" cy="788090"/>
      </dsp:txXfrm>
    </dsp:sp>
    <dsp:sp modelId="{9A116A0B-F9DC-49D8-A2B4-3ACE59700B84}">
      <dsp:nvSpPr>
        <dsp:cNvPr id="0" name=""/>
        <dsp:cNvSpPr/>
      </dsp:nvSpPr>
      <dsp:spPr>
        <a:xfrm>
          <a:off x="4621487" y="1111204"/>
          <a:ext cx="2708789" cy="2708789"/>
        </a:xfrm>
        <a:prstGeom prst="ellipse">
          <a:avLst/>
        </a:prstGeom>
        <a:solidFill>
          <a:schemeClr val="bg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SPSS19</a:t>
          </a:r>
          <a:endParaRPr lang="zh-TW" altLang="en-US" sz="2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5163245" y="1382083"/>
        <a:ext cx="1625273" cy="2167031"/>
      </dsp:txXfrm>
    </dsp:sp>
    <dsp:sp modelId="{A7A73C03-F82F-4287-BE8F-1CF7E899A0D8}">
      <dsp:nvSpPr>
        <dsp:cNvPr id="0" name=""/>
        <dsp:cNvSpPr/>
      </dsp:nvSpPr>
      <dsp:spPr>
        <a:xfrm>
          <a:off x="746830" y="800503"/>
          <a:ext cx="2450383" cy="2450378"/>
        </a:xfrm>
        <a:prstGeom prst="ellipse">
          <a:avLst/>
        </a:prstGeom>
        <a:solidFill>
          <a:schemeClr val="bg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err="1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AppServ</a:t>
          </a:r>
          <a:r>
            <a:rPr lang="zh-TW" altLang="zh-TW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軟體</a:t>
          </a:r>
          <a:endParaRPr lang="zh-TW" altLang="en-US" sz="2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746830" y="800503"/>
        <a:ext cx="2450383" cy="2450378"/>
      </dsp:txXfrm>
    </dsp:sp>
    <dsp:sp modelId="{2DAD722E-8479-4773-A182-09BC8D4E1245}">
      <dsp:nvSpPr>
        <dsp:cNvPr id="0" name=""/>
        <dsp:cNvSpPr/>
      </dsp:nvSpPr>
      <dsp:spPr>
        <a:xfrm>
          <a:off x="825786" y="2469006"/>
          <a:ext cx="647832" cy="647774"/>
        </a:xfrm>
        <a:prstGeom prst="ellipse">
          <a:avLst/>
        </a:prstGeom>
        <a:solidFill>
          <a:schemeClr val="bg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23F1D46-7571-4113-AC99-FD2A69EF6F27}">
      <dsp:nvSpPr>
        <dsp:cNvPr id="0" name=""/>
        <dsp:cNvSpPr/>
      </dsp:nvSpPr>
      <dsp:spPr>
        <a:xfrm>
          <a:off x="2739790" y="1625699"/>
          <a:ext cx="376901" cy="377014"/>
        </a:xfrm>
        <a:prstGeom prst="ellipse">
          <a:avLst/>
        </a:prstGeom>
        <a:solidFill>
          <a:schemeClr val="bg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009215-6ABC-49C7-A1E3-19CA4B0E91BD}">
      <dsp:nvSpPr>
        <dsp:cNvPr id="0" name=""/>
        <dsp:cNvSpPr/>
      </dsp:nvSpPr>
      <dsp:spPr>
        <a:xfrm>
          <a:off x="2022240" y="2421799"/>
          <a:ext cx="1507923" cy="1507926"/>
        </a:xfrm>
        <a:prstGeom prst="ellipse">
          <a:avLst/>
        </a:prstGeom>
        <a:solidFill>
          <a:schemeClr val="bg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kern="1200" dirty="0" smtClean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R</a:t>
          </a:r>
          <a:r>
            <a:rPr lang="zh-TW" altLang="en-US" sz="24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軟體</a:t>
          </a:r>
          <a:endParaRPr lang="en-US" altLang="zh-TW" sz="2400" kern="1200" dirty="0" smtClean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2022240" y="2421799"/>
        <a:ext cx="1507923" cy="1507926"/>
      </dsp:txXfrm>
    </dsp:sp>
    <dsp:sp modelId="{FB118621-BEBC-4449-A235-1C0F318E590F}">
      <dsp:nvSpPr>
        <dsp:cNvPr id="0" name=""/>
        <dsp:cNvSpPr/>
      </dsp:nvSpPr>
      <dsp:spPr>
        <a:xfrm>
          <a:off x="2254568" y="3916181"/>
          <a:ext cx="376901" cy="377014"/>
        </a:xfrm>
        <a:prstGeom prst="ellipse">
          <a:avLst/>
        </a:prstGeom>
        <a:solidFill>
          <a:schemeClr val="bg2">
            <a:lumMod val="20000"/>
            <a:lumOff val="8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92F499-B8F6-4B5E-ADCA-82E8EF6BB0D5}">
      <dsp:nvSpPr>
        <dsp:cNvPr id="0" name=""/>
        <dsp:cNvSpPr/>
      </dsp:nvSpPr>
      <dsp:spPr>
        <a:xfrm>
          <a:off x="14180" y="4540499"/>
          <a:ext cx="4018266" cy="7880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Times New Roman" pitchFamily="18" charset="0"/>
              <a:ea typeface="標楷體" pitchFamily="65" charset="-120"/>
              <a:cs typeface="Times New Roman" pitchFamily="18" charset="0"/>
            </a:rPr>
            <a:t>系統架構</a:t>
          </a:r>
          <a:endParaRPr lang="zh-TW" altLang="en-US" sz="2800" kern="1200" dirty="0"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14180" y="4540499"/>
        <a:ext cx="4018266" cy="7880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CC120B-5EEB-4EB2-B6A2-BD19F5A61A01}">
      <dsp:nvSpPr>
        <dsp:cNvPr id="0" name=""/>
        <dsp:cNvSpPr/>
      </dsp:nvSpPr>
      <dsp:spPr>
        <a:xfrm>
          <a:off x="1296058" y="4676"/>
          <a:ext cx="1507105" cy="376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定義問題</a:t>
          </a:r>
          <a:endParaRPr lang="zh-TW" altLang="en-US" sz="14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296058" y="4676"/>
        <a:ext cx="1507105" cy="376776"/>
      </dsp:txXfrm>
    </dsp:sp>
    <dsp:sp modelId="{AD04D245-9F26-4432-84CC-17863A7123FA}">
      <dsp:nvSpPr>
        <dsp:cNvPr id="0" name=""/>
        <dsp:cNvSpPr/>
      </dsp:nvSpPr>
      <dsp:spPr>
        <a:xfrm rot="5400000">
          <a:off x="2016643" y="414420"/>
          <a:ext cx="65935" cy="65935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 w="127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49B95-7CB5-4A19-AE9C-523DB097443F}">
      <dsp:nvSpPr>
        <dsp:cNvPr id="0" name=""/>
        <dsp:cNvSpPr/>
      </dsp:nvSpPr>
      <dsp:spPr>
        <a:xfrm>
          <a:off x="1296058" y="513324"/>
          <a:ext cx="1507105" cy="376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資料收集與選取</a:t>
          </a:r>
          <a:endParaRPr lang="zh-TW" altLang="en-US" sz="14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296058" y="513324"/>
        <a:ext cx="1507105" cy="376776"/>
      </dsp:txXfrm>
    </dsp:sp>
    <dsp:sp modelId="{5E91116A-B5DD-4A3F-9EEC-6BA04772914A}">
      <dsp:nvSpPr>
        <dsp:cNvPr id="0" name=""/>
        <dsp:cNvSpPr/>
      </dsp:nvSpPr>
      <dsp:spPr>
        <a:xfrm rot="5400000">
          <a:off x="2016643" y="923068"/>
          <a:ext cx="65935" cy="65935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 w="127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CC7CE-B37B-4A54-941E-DA6951C9EF9C}">
      <dsp:nvSpPr>
        <dsp:cNvPr id="0" name=""/>
        <dsp:cNvSpPr/>
      </dsp:nvSpPr>
      <dsp:spPr>
        <a:xfrm>
          <a:off x="1296058" y="1021972"/>
          <a:ext cx="1507105" cy="376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資料處理</a:t>
          </a:r>
          <a:endParaRPr lang="zh-TW" altLang="en-US" sz="14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296058" y="1021972"/>
        <a:ext cx="1507105" cy="376776"/>
      </dsp:txXfrm>
    </dsp:sp>
    <dsp:sp modelId="{0A1C28E8-B5AC-4620-9866-E60DF842CE42}">
      <dsp:nvSpPr>
        <dsp:cNvPr id="0" name=""/>
        <dsp:cNvSpPr/>
      </dsp:nvSpPr>
      <dsp:spPr>
        <a:xfrm rot="5400000">
          <a:off x="2016643" y="1431716"/>
          <a:ext cx="65935" cy="65935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 w="127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DE0D9-24C1-4A62-8721-E4A2D5F1C100}">
      <dsp:nvSpPr>
        <dsp:cNvPr id="0" name=""/>
        <dsp:cNvSpPr/>
      </dsp:nvSpPr>
      <dsp:spPr>
        <a:xfrm>
          <a:off x="1296058" y="1530620"/>
          <a:ext cx="1507105" cy="376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資料剖析</a:t>
          </a:r>
          <a:endParaRPr lang="zh-TW" altLang="en-US" sz="14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296058" y="1530620"/>
        <a:ext cx="1507105" cy="376776"/>
      </dsp:txXfrm>
    </dsp:sp>
    <dsp:sp modelId="{CA469381-84B6-4C65-97A6-8B7C99C5A110}">
      <dsp:nvSpPr>
        <dsp:cNvPr id="0" name=""/>
        <dsp:cNvSpPr/>
      </dsp:nvSpPr>
      <dsp:spPr>
        <a:xfrm rot="5400000">
          <a:off x="2016643" y="1940364"/>
          <a:ext cx="65935" cy="65935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 w="127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37248-CE29-4412-A475-0B47EB044DB3}">
      <dsp:nvSpPr>
        <dsp:cNvPr id="0" name=""/>
        <dsp:cNvSpPr/>
      </dsp:nvSpPr>
      <dsp:spPr>
        <a:xfrm>
          <a:off x="1296058" y="2039268"/>
          <a:ext cx="1507105" cy="376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變數篩選</a:t>
          </a:r>
          <a:endParaRPr lang="zh-TW" altLang="en-US" sz="14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296058" y="2039268"/>
        <a:ext cx="1507105" cy="376776"/>
      </dsp:txXfrm>
    </dsp:sp>
    <dsp:sp modelId="{D92DC56D-46C9-4F4D-819A-48CF3C290BFE}">
      <dsp:nvSpPr>
        <dsp:cNvPr id="0" name=""/>
        <dsp:cNvSpPr/>
      </dsp:nvSpPr>
      <dsp:spPr>
        <a:xfrm rot="5400000">
          <a:off x="2016643" y="2449012"/>
          <a:ext cx="65935" cy="65935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 w="127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9BE9B-4F0B-4E23-BA43-E7D8DCBD53A6}">
      <dsp:nvSpPr>
        <dsp:cNvPr id="0" name=""/>
        <dsp:cNvSpPr/>
      </dsp:nvSpPr>
      <dsp:spPr>
        <a:xfrm>
          <a:off x="1296058" y="2547916"/>
          <a:ext cx="1507105" cy="376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誤差抽樣</a:t>
          </a:r>
          <a:endParaRPr lang="zh-TW" altLang="en-US" sz="14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296058" y="2547916"/>
        <a:ext cx="1507105" cy="376776"/>
      </dsp:txXfrm>
    </dsp:sp>
    <dsp:sp modelId="{4C0309D9-51F9-4591-8FAD-4ACB74B58207}">
      <dsp:nvSpPr>
        <dsp:cNvPr id="0" name=""/>
        <dsp:cNvSpPr/>
      </dsp:nvSpPr>
      <dsp:spPr>
        <a:xfrm rot="5400000">
          <a:off x="2016643" y="2957660"/>
          <a:ext cx="65935" cy="65935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 w="127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C59CB-8C0D-4F49-8E7E-D9AF36B818AC}">
      <dsp:nvSpPr>
        <dsp:cNvPr id="0" name=""/>
        <dsp:cNvSpPr/>
      </dsp:nvSpPr>
      <dsp:spPr>
        <a:xfrm>
          <a:off x="1296058" y="3056564"/>
          <a:ext cx="1507105" cy="376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資料分類</a:t>
          </a:r>
        </a:p>
      </dsp:txBody>
      <dsp:txXfrm>
        <a:off x="1296058" y="3056564"/>
        <a:ext cx="1507105" cy="376776"/>
      </dsp:txXfrm>
    </dsp:sp>
    <dsp:sp modelId="{57256105-53DC-4A08-845D-3D8DC5373135}">
      <dsp:nvSpPr>
        <dsp:cNvPr id="0" name=""/>
        <dsp:cNvSpPr/>
      </dsp:nvSpPr>
      <dsp:spPr>
        <a:xfrm rot="5400000">
          <a:off x="2016643" y="3466308"/>
          <a:ext cx="65935" cy="65935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835E3-EE58-4978-9421-9087079AD069}">
      <dsp:nvSpPr>
        <dsp:cNvPr id="0" name=""/>
        <dsp:cNvSpPr/>
      </dsp:nvSpPr>
      <dsp:spPr>
        <a:xfrm>
          <a:off x="1296058" y="3565212"/>
          <a:ext cx="1507105" cy="376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建置模型</a:t>
          </a:r>
          <a:endParaRPr lang="zh-TW" altLang="en-US" sz="14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296058" y="3565212"/>
        <a:ext cx="1507105" cy="376776"/>
      </dsp:txXfrm>
    </dsp:sp>
    <dsp:sp modelId="{96F76A09-8896-45B7-852F-26AAD026B82D}">
      <dsp:nvSpPr>
        <dsp:cNvPr id="0" name=""/>
        <dsp:cNvSpPr/>
      </dsp:nvSpPr>
      <dsp:spPr>
        <a:xfrm rot="5400000">
          <a:off x="2016643" y="3974956"/>
          <a:ext cx="65935" cy="65935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 w="127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99BB4-77D6-4C3E-8975-3FC21E56D488}">
      <dsp:nvSpPr>
        <dsp:cNvPr id="0" name=""/>
        <dsp:cNvSpPr/>
      </dsp:nvSpPr>
      <dsp:spPr>
        <a:xfrm>
          <a:off x="1296058" y="4073860"/>
          <a:ext cx="1507105" cy="376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模型評估與驗證</a:t>
          </a:r>
          <a:endParaRPr lang="zh-TW" altLang="en-US" sz="14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296058" y="4073860"/>
        <a:ext cx="1507105" cy="376776"/>
      </dsp:txXfrm>
    </dsp:sp>
    <dsp:sp modelId="{6DD6A37E-F177-4BAB-9226-87A118292E19}">
      <dsp:nvSpPr>
        <dsp:cNvPr id="0" name=""/>
        <dsp:cNvSpPr/>
      </dsp:nvSpPr>
      <dsp:spPr>
        <a:xfrm rot="5400000">
          <a:off x="2016643" y="4483604"/>
          <a:ext cx="65935" cy="65935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 w="127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7D5AD-BBC2-4F5D-87EE-1121DF6ACE48}">
      <dsp:nvSpPr>
        <dsp:cNvPr id="0" name=""/>
        <dsp:cNvSpPr/>
      </dsp:nvSpPr>
      <dsp:spPr>
        <a:xfrm>
          <a:off x="1296058" y="4582508"/>
          <a:ext cx="1507105" cy="376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最適模型</a:t>
          </a:r>
        </a:p>
      </dsp:txBody>
      <dsp:txXfrm>
        <a:off x="1296058" y="4582508"/>
        <a:ext cx="1507105" cy="376776"/>
      </dsp:txXfrm>
    </dsp:sp>
    <dsp:sp modelId="{E905D100-4CA7-493E-BB6E-24D2A3CE098E}">
      <dsp:nvSpPr>
        <dsp:cNvPr id="0" name=""/>
        <dsp:cNvSpPr/>
      </dsp:nvSpPr>
      <dsp:spPr>
        <a:xfrm rot="5400000">
          <a:off x="2016643" y="4992252"/>
          <a:ext cx="65935" cy="65935"/>
        </a:xfrm>
        <a:prstGeom prst="rightArrow">
          <a:avLst>
            <a:gd name="adj1" fmla="val 667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2F416-92A4-448A-9677-11AEB3C9EC27}">
      <dsp:nvSpPr>
        <dsp:cNvPr id="0" name=""/>
        <dsp:cNvSpPr/>
      </dsp:nvSpPr>
      <dsp:spPr>
        <a:xfrm>
          <a:off x="1296058" y="5091156"/>
          <a:ext cx="1507105" cy="376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實施</a:t>
          </a:r>
        </a:p>
      </dsp:txBody>
      <dsp:txXfrm>
        <a:off x="1296058" y="5091156"/>
        <a:ext cx="1507105" cy="376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DDE7-0E2D-4834-BBC4-06B04092E492}" type="datetimeFigureOut">
              <a:rPr lang="zh-TW" altLang="en-US" smtClean="0"/>
              <a:t>2013/5/15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4736-BF43-414D-A48C-F8EECD83FE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8506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40B19C-8C8E-4792-955C-29207501DCFC}" type="datetimeFigureOut">
              <a:rPr lang="zh-TW" altLang="en-US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7068" y="4716662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8506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CF182E-9A0B-4C9D-99CD-DE46145ED0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6A2C-32B0-44D5-8AA1-8859AF1A450A}" type="slidenum">
              <a:rPr lang="de-DE" altLang="zh-TW" smtClean="0"/>
              <a:pPr/>
              <a:t>22</a:t>
            </a:fld>
            <a:endParaRPr lang="de-DE" altLang="zh-TW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6A2C-32B0-44D5-8AA1-8859AF1A450A}" type="slidenum">
              <a:rPr lang="de-DE" altLang="zh-TW" smtClean="0"/>
              <a:pPr/>
              <a:t>23</a:t>
            </a:fld>
            <a:endParaRPr lang="de-DE" altLang="zh-TW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6A2C-32B0-44D5-8AA1-8859AF1A450A}" type="slidenum">
              <a:rPr lang="de-DE" altLang="zh-TW" smtClean="0"/>
              <a:pPr/>
              <a:t>28</a:t>
            </a:fld>
            <a:endParaRPr lang="de-DE" altLang="zh-TW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1157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8A6E4-2FD9-40CA-9847-502A5650E8BA}" type="slidenum">
              <a:rPr lang="en-US" altLang="zh-TW" smtClean="0">
                <a:latin typeface="Arial" pitchFamily="34" charset="0"/>
              </a:rPr>
              <a:pPr/>
              <a:t>3</a:t>
            </a:fld>
            <a:endParaRPr lang="en-US" altLang="zh-TW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4DAAA1-402F-406E-9C09-E850FE61A50E}" type="slidenum">
              <a:rPr lang="zh-TW" altLang="en-US" smtClean="0"/>
              <a:pPr/>
              <a:t>37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4DAAA1-402F-406E-9C09-E850FE61A50E}" type="slidenum">
              <a:rPr lang="zh-TW" altLang="en-US" smtClean="0"/>
              <a:pPr/>
              <a:t>38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116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1729C-CAF5-473D-A2AF-B0903E14B935}" type="slidenum">
              <a:rPr lang="en-US" altLang="zh-TW" smtClean="0">
                <a:latin typeface="Arial" pitchFamily="34" charset="0"/>
              </a:rPr>
              <a:pPr/>
              <a:t>4</a:t>
            </a:fld>
            <a:endParaRPr lang="en-US" altLang="zh-TW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1E14F-D711-4991-8E56-8BB1C4818ADD}" type="slidenum">
              <a:rPr lang="en-US" altLang="zh-TW" smtClean="0">
                <a:ea typeface="新細明體" charset="-120"/>
              </a:rPr>
              <a:pPr/>
              <a:t>40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53E3D-FE23-4CA1-9909-657F149D2A88}" type="slidenum">
              <a:rPr lang="en-US" altLang="zh-TW" smtClean="0">
                <a:ea typeface="新細明體" charset="-120"/>
              </a:rPr>
              <a:pPr/>
              <a:t>43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F4C28-7B8B-4541-A7CA-8CFF7D5A7AC2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F4C28-7B8B-4541-A7CA-8CFF7D5A7AC2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77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83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84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85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86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87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88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89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90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91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92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93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94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95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96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97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182E-9A0B-4C9D-99CD-DE46145ED0D3}" type="slidenum">
              <a:rPr lang="zh-TW" altLang="en-US" smtClean="0"/>
              <a:pPr>
                <a:defRPr/>
              </a:pPr>
              <a:t>98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181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DFF29-A8D5-4514-BAB2-91686CF919ED}" type="slidenum">
              <a:rPr lang="zh-CN" altLang="en-US" smtClean="0"/>
              <a:pPr/>
              <a:t>99</a:t>
            </a:fld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2A749-13E0-4787-8B72-4A2DF8DCDCDA}" type="datetimeFigureOut">
              <a:rPr lang="zh-TW" altLang="en-US" smtClean="0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D755A-2D03-4057-8BA0-82665D3042A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85098-0E84-4838-9CA3-A428EE75A4AE}" type="datetimeFigureOut">
              <a:rPr lang="zh-TW" altLang="en-US" smtClean="0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A4EE-2EBE-4BC3-9B03-27B0E60D7AE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54704E-6AAA-4010-845D-B1FA9BE5AD58}" type="datetimeFigureOut">
              <a:rPr lang="zh-TW" altLang="en-US" smtClean="0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60B93-630A-4861-AA97-BD0765BE482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5C8A-AC6D-4937-96D2-CF7906551A12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006574-96FF-4A5F-804B-A96F4AFA58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513F8-01C6-476A-B8BB-663B7EDF078F}" type="datetimeFigureOut">
              <a:rPr lang="zh-TW" altLang="en-US" smtClean="0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D1984-A70F-4BB5-97BA-0FB151EF9C0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F195F-6AA2-4A8E-B28C-7814A45CB600}" type="datetimeFigureOut">
              <a:rPr lang="zh-TW" altLang="en-US" smtClean="0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3AF4A-5F92-4F53-B7AA-7F42F36ACC0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6D65F8-459D-4885-9768-69AD5023F750}" type="datetimeFigureOut">
              <a:rPr lang="zh-TW" altLang="en-US" smtClean="0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B6C28-38E9-4CF1-AC29-99F1358A0AF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D7913-3EFE-4ED9-BC61-E35A6D9C911F}" type="datetimeFigureOut">
              <a:rPr lang="zh-TW" altLang="en-US" smtClean="0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47CCD-7130-4D9F-90C3-18B2BD76594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83752B-3FEF-44A8-9A6F-3652D317A316}" type="datetimeFigureOut">
              <a:rPr lang="zh-TW" altLang="en-US" smtClean="0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31DD7-0C62-4C73-8EDD-67885733D56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55E4C-4EBF-4C90-BBA8-483E88146BA3}" type="datetimeFigureOut">
              <a:rPr lang="zh-TW" altLang="en-US" smtClean="0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4B62A-5B7C-49E3-85A3-8EC0D4C4DA7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CC1B8-2100-4DFD-BB7F-C3F034560FE0}" type="datetimeFigureOut">
              <a:rPr lang="zh-TW" altLang="en-US" smtClean="0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9EA5E-093C-47DE-9905-DC20017111C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EDCC8-A632-44C1-B98D-1A2B33AF72D1}" type="datetimeFigureOut">
              <a:rPr lang="zh-TW" altLang="en-US" smtClean="0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D629C8A-9C5A-4177-A2E7-501B1E9627F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6ACA799-910B-4531-81F3-B14DD502C6F2}" type="datetimeFigureOut">
              <a:rPr lang="zh-TW" altLang="en-US" smtClean="0"/>
              <a:pPr>
                <a:defRPr/>
              </a:pPr>
              <a:t>2013/5/15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5C85932-327F-4F09-9DDF-A34844DDAF9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lserverdatamining.com/cloud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120.125.85.66/mining/index.php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82880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latin typeface="+mj-ea"/>
              </a:rPr>
              <a:t>DATA MINING</a:t>
            </a:r>
            <a:r>
              <a:rPr lang="zh-TW" altLang="en-US" sz="5300" dirty="0" smtClean="0">
                <a:latin typeface="+mj-ea"/>
              </a:rPr>
              <a:t>雲端決策平台</a:t>
            </a:r>
            <a:r>
              <a:rPr lang="en-US" altLang="zh-TW" dirty="0" smtClean="0">
                <a:latin typeface="+mj-ea"/>
              </a:rPr>
              <a:t>CDMS Smart Score II</a:t>
            </a:r>
            <a:endParaRPr lang="zh-TW" altLang="en-US" dirty="0">
              <a:latin typeface="+mj-ea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b="1" dirty="0" smtClean="0"/>
              <a:t>---</a:t>
            </a:r>
            <a:r>
              <a:rPr lang="zh-TW" altLang="en-US" sz="4800" b="1" dirty="0" smtClean="0"/>
              <a:t>以 </a:t>
            </a:r>
            <a:r>
              <a:rPr lang="en-US" altLang="zh-TW" sz="4800" b="1" dirty="0" smtClean="0"/>
              <a:t>R </a:t>
            </a:r>
            <a:r>
              <a:rPr lang="zh-TW" altLang="en-US" sz="4800" b="1" dirty="0" smtClean="0"/>
              <a:t>為基礎</a:t>
            </a:r>
            <a:endParaRPr lang="zh-TW" altLang="en-US" sz="48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59632" y="3643312"/>
            <a:ext cx="6400800" cy="3214688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CN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謝邦昌 </a:t>
            </a:r>
            <a:r>
              <a:rPr kumimoji="0" lang="zh-CN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教授</a:t>
            </a:r>
            <a:r>
              <a:rPr kumimoji="0" lang="zh-TW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  劉思喆</a:t>
            </a:r>
            <a:endParaRPr kumimoji="0" lang="en-US" altLang="zh-TW" sz="4000" b="0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zh-TW" alt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0FB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   </a:t>
            </a:r>
            <a:r>
              <a:rPr kumimoji="0" lang="zh-TW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170FB1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輔仁大學統計資訊學系暨應用統計所教授</a:t>
            </a:r>
            <a:endParaRPr kumimoji="0" lang="en-US" altLang="zh-TW" sz="2400" b="0" i="0" u="sng" strike="noStrike" kern="1200" cap="none" spc="0" normalizeH="0" baseline="0" noProof="0" dirty="0" smtClean="0">
              <a:ln>
                <a:noFill/>
              </a:ln>
              <a:solidFill>
                <a:srgbClr val="170FB1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中國人民大學統計學院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&amp;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廈門大學計畫統計系客座教授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20000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   首都經貿大學統計學院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&amp;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中央財經大學統計學院博導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20000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上海財經大學統計及管理學院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&amp;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西南財經大學統計學院客座教授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rgbClr val="22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西安財經學院統計學院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&amp;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天津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財經大學統計學院客座教授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rgbClr val="22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R="45720" lvl="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山東經濟學院統計學院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&amp;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廣西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財經學院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客座教授</a:t>
            </a:r>
            <a:r>
              <a:rPr kumimoji="0" lang="en-US" altLang="zh-TW" sz="1600" dirty="0" smtClean="0">
                <a:solidFill>
                  <a:srgbClr val="220000"/>
                </a:solidFill>
              </a:rPr>
              <a:t>&amp;</a:t>
            </a:r>
            <a:r>
              <a:rPr kumimoji="0" lang="zh-TW" altLang="en-US" sz="1600" dirty="0" smtClean="0">
                <a:solidFill>
                  <a:srgbClr val="220000"/>
                </a:solidFill>
              </a:rPr>
              <a:t>新疆</a:t>
            </a:r>
            <a:r>
              <a:rPr kumimoji="0" lang="zh-TW" altLang="en-US" sz="1600" dirty="0" smtClean="0">
                <a:solidFill>
                  <a:srgbClr val="220000"/>
                </a:solidFill>
                <a:ea typeface="SimSun" pitchFamily="2" charset="-122"/>
              </a:rPr>
              <a:t>財經</a:t>
            </a:r>
            <a:r>
              <a:rPr kumimoji="0" lang="zh-TW" altLang="en-US" sz="1600" dirty="0" smtClean="0">
                <a:solidFill>
                  <a:srgbClr val="220000"/>
                </a:solidFill>
                <a:ea typeface="SimSun" pitchFamily="2" charset="-122"/>
              </a:rPr>
              <a:t>學院客座教授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20000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   </a:t>
            </a:r>
            <a:r>
              <a:rPr kumimoji="0" lang="zh-TW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中華資料採礦協會榮譽理事長</a:t>
            </a:r>
            <a:endParaRPr kumimoji="0" lang="zh-TW" altLang="en-US" sz="2400" b="0" i="0" u="sng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zh-TW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zh-TW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en-US" altLang="zh-TW" dirty="0" smtClean="0"/>
              <a:t>Background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2049456"/>
            <a:ext cx="8229600" cy="4248472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+mj-ea"/>
                <a:ea typeface="+mj-ea"/>
              </a:rPr>
              <a:t>為了達成</a:t>
            </a:r>
            <a:r>
              <a:rPr lang="en-US" altLang="zh-TW" dirty="0" smtClean="0">
                <a:latin typeface="+mj-ea"/>
                <a:ea typeface="+mj-ea"/>
              </a:rPr>
              <a:t>CRISP-DM</a:t>
            </a:r>
            <a:r>
              <a:rPr lang="zh-TW" altLang="zh-TW" dirty="0" smtClean="0">
                <a:latin typeface="+mj-ea"/>
                <a:ea typeface="+mj-ea"/>
              </a:rPr>
              <a:t>的各個階段，許多廠商紛紛推出許多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的工具，較為知名的有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IBM Intelligent Miner</a:t>
            </a:r>
          </a:p>
          <a:p>
            <a:pPr lvl="2"/>
            <a:r>
              <a:rPr lang="zh-TW" altLang="zh-TW" dirty="0" smtClean="0">
                <a:latin typeface="+mj-ea"/>
                <a:ea typeface="+mj-ea"/>
              </a:rPr>
              <a:t>一個</a:t>
            </a:r>
            <a:r>
              <a:rPr lang="en-US" altLang="zh-TW" dirty="0" smtClean="0">
                <a:latin typeface="+mj-ea"/>
                <a:ea typeface="+mj-ea"/>
              </a:rPr>
              <a:t>License</a:t>
            </a:r>
            <a:r>
              <a:rPr lang="zh-TW" altLang="zh-TW" dirty="0" smtClean="0">
                <a:latin typeface="+mj-ea"/>
                <a:ea typeface="+mj-ea"/>
              </a:rPr>
              <a:t>約需台幣</a:t>
            </a:r>
            <a:r>
              <a:rPr lang="en-US" altLang="zh-TW" dirty="0" smtClean="0">
                <a:latin typeface="+mj-ea"/>
                <a:ea typeface="+mj-ea"/>
              </a:rPr>
              <a:t>450</a:t>
            </a:r>
            <a:r>
              <a:rPr lang="zh-TW" altLang="zh-TW" dirty="0" smtClean="0">
                <a:latin typeface="+mj-ea"/>
                <a:ea typeface="+mj-ea"/>
              </a:rPr>
              <a:t>萬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SAS Enterprise Miner</a:t>
            </a:r>
          </a:p>
          <a:p>
            <a:pPr lvl="2"/>
            <a:r>
              <a:rPr lang="zh-TW" altLang="zh-TW" dirty="0" smtClean="0">
                <a:latin typeface="+mj-ea"/>
                <a:ea typeface="+mj-ea"/>
              </a:rPr>
              <a:t>只租不買斷，一個</a:t>
            </a:r>
            <a:r>
              <a:rPr lang="en-US" altLang="zh-TW" dirty="0" smtClean="0">
                <a:latin typeface="+mj-ea"/>
                <a:ea typeface="+mj-ea"/>
              </a:rPr>
              <a:t>License</a:t>
            </a:r>
            <a:r>
              <a:rPr lang="zh-TW" altLang="zh-TW" dirty="0" smtClean="0">
                <a:latin typeface="+mj-ea"/>
                <a:ea typeface="+mj-ea"/>
              </a:rPr>
              <a:t>租一年約需台幣</a:t>
            </a:r>
            <a:r>
              <a:rPr lang="en-US" altLang="zh-TW" dirty="0" smtClean="0">
                <a:latin typeface="+mj-ea"/>
                <a:ea typeface="+mj-ea"/>
              </a:rPr>
              <a:t>500</a:t>
            </a:r>
            <a:r>
              <a:rPr lang="zh-TW" altLang="zh-TW" dirty="0" smtClean="0">
                <a:latin typeface="+mj-ea"/>
                <a:ea typeface="+mj-ea"/>
              </a:rPr>
              <a:t>萬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SPSS Modeler (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己被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IBM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所併購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pPr lvl="2"/>
            <a:r>
              <a:rPr lang="zh-TW" altLang="zh-TW" dirty="0" smtClean="0">
                <a:latin typeface="+mj-ea"/>
                <a:ea typeface="+mj-ea"/>
              </a:rPr>
              <a:t>一個</a:t>
            </a:r>
            <a:r>
              <a:rPr lang="en-US" altLang="zh-TW" dirty="0" smtClean="0">
                <a:latin typeface="+mj-ea"/>
                <a:ea typeface="+mj-ea"/>
              </a:rPr>
              <a:t>License</a:t>
            </a:r>
            <a:r>
              <a:rPr lang="zh-TW" altLang="zh-TW" dirty="0" smtClean="0">
                <a:latin typeface="+mj-ea"/>
                <a:ea typeface="+mj-ea"/>
              </a:rPr>
              <a:t>約需台幣</a:t>
            </a:r>
            <a:r>
              <a:rPr lang="en-US" altLang="zh-TW" dirty="0" smtClean="0">
                <a:latin typeface="+mj-ea"/>
                <a:ea typeface="+mj-ea"/>
              </a:rPr>
              <a:t>500</a:t>
            </a:r>
            <a:r>
              <a:rPr lang="zh-TW" altLang="zh-TW" dirty="0" smtClean="0">
                <a:latin typeface="+mj-ea"/>
                <a:ea typeface="+mj-ea"/>
              </a:rPr>
              <a:t>萬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Microsoft SQL Server</a:t>
            </a:r>
          </a:p>
          <a:p>
            <a:pPr lvl="2"/>
            <a:r>
              <a:rPr lang="zh-TW" altLang="zh-TW" dirty="0" smtClean="0">
                <a:latin typeface="+mj-ea"/>
                <a:ea typeface="+mj-ea"/>
              </a:rPr>
              <a:t>一個</a:t>
            </a:r>
            <a:r>
              <a:rPr lang="en-US" altLang="zh-TW" dirty="0" smtClean="0">
                <a:latin typeface="+mj-ea"/>
                <a:ea typeface="+mj-ea"/>
              </a:rPr>
              <a:t>License</a:t>
            </a:r>
            <a:r>
              <a:rPr lang="zh-TW" altLang="zh-TW" dirty="0" smtClean="0">
                <a:latin typeface="+mj-ea"/>
                <a:ea typeface="+mj-ea"/>
              </a:rPr>
              <a:t>約需台幣</a:t>
            </a:r>
            <a:r>
              <a:rPr lang="en-US" altLang="zh-TW" dirty="0" smtClean="0">
                <a:latin typeface="+mj-ea"/>
                <a:ea typeface="+mj-ea"/>
              </a:rPr>
              <a:t>100</a:t>
            </a:r>
            <a:r>
              <a:rPr lang="zh-TW" altLang="zh-TW" dirty="0" smtClean="0">
                <a:latin typeface="+mj-ea"/>
                <a:ea typeface="+mj-ea"/>
              </a:rPr>
              <a:t>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n-US" altLang="zh-TW" smtClean="0"/>
              <a:t>Motivation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28596" y="1988840"/>
            <a:ext cx="8258204" cy="451199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這些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en-US" dirty="0" smtClean="0">
                <a:latin typeface="+mj-ea"/>
                <a:ea typeface="+mj-ea"/>
              </a:rPr>
              <a:t>軟體有</a:t>
            </a:r>
            <a:r>
              <a:rPr lang="zh-TW" altLang="zh-TW" dirty="0" smtClean="0">
                <a:latin typeface="+mj-ea"/>
                <a:ea typeface="+mj-ea"/>
              </a:rPr>
              <a:t>許多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共通的缺點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貴且不易上手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無法處理資料分布不平衡的問題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軟體更新不易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知識分享困難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場地受限，行動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無法達成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無法與現有之系統整合</a:t>
            </a:r>
            <a:endParaRPr lang="en-US" altLang="zh-TW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n-US" altLang="zh-TW" dirty="0" smtClean="0"/>
              <a:t>Motivation-</a:t>
            </a:r>
            <a:r>
              <a:rPr lang="zh-TW" altLang="en-US" dirty="0" smtClean="0"/>
              <a:t>貴且不易上手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4572032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>
                <a:latin typeface="+mj-ea"/>
                <a:ea typeface="+mj-ea"/>
              </a:rPr>
              <a:t>這些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工具一個</a:t>
            </a:r>
            <a:r>
              <a:rPr lang="en-US" altLang="zh-TW" dirty="0" smtClean="0">
                <a:latin typeface="+mj-ea"/>
                <a:ea typeface="+mj-ea"/>
              </a:rPr>
              <a:t>License</a:t>
            </a:r>
            <a:r>
              <a:rPr lang="zh-TW" altLang="zh-TW" dirty="0" smtClean="0">
                <a:latin typeface="+mj-ea"/>
                <a:ea typeface="+mj-ea"/>
              </a:rPr>
              <a:t>的費用至少都需要台幣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100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萬</a:t>
            </a:r>
            <a:r>
              <a:rPr lang="zh-TW" altLang="zh-TW" dirty="0" smtClean="0">
                <a:latin typeface="+mj-ea"/>
                <a:ea typeface="+mj-ea"/>
              </a:rPr>
              <a:t>至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500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萬</a:t>
            </a:r>
            <a:r>
              <a:rPr lang="zh-TW" altLang="zh-TW" dirty="0" smtClean="0">
                <a:latin typeface="+mj-ea"/>
                <a:ea typeface="+mj-ea"/>
              </a:rPr>
              <a:t>之間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zh-TW" dirty="0" smtClean="0">
                <a:latin typeface="+mj-ea"/>
                <a:ea typeface="+mj-ea"/>
              </a:rPr>
              <a:t>同時，由於其功能非常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繁雜</a:t>
            </a:r>
            <a:r>
              <a:rPr lang="zh-TW" altLang="zh-TW" dirty="0" smtClean="0">
                <a:latin typeface="+mj-ea"/>
                <a:ea typeface="+mj-ea"/>
              </a:rPr>
              <a:t>，因此非</a:t>
            </a:r>
            <a:r>
              <a:rPr lang="zh-TW" altLang="en-US" dirty="0" smtClean="0">
                <a:latin typeface="+mj-ea"/>
                <a:ea typeface="+mj-ea"/>
              </a:rPr>
              <a:t>經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一段時間</a:t>
            </a:r>
            <a:r>
              <a:rPr lang="zh-TW" altLang="zh-TW" dirty="0" smtClean="0">
                <a:latin typeface="+mj-ea"/>
                <a:ea typeface="+mj-ea"/>
              </a:rPr>
              <a:t>的訓練，資料分析人員是無法順利操作的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例如，資料中常常隱含許多的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雜訊</a:t>
            </a:r>
            <a:r>
              <a:rPr lang="en-US" altLang="zh-TW" dirty="0" smtClean="0">
                <a:latin typeface="+mj-ea"/>
                <a:ea typeface="+mj-ea"/>
              </a:rPr>
              <a:t>(Noise)</a:t>
            </a:r>
            <a:r>
              <a:rPr lang="zh-TW" altLang="zh-TW" dirty="0" smtClean="0">
                <a:latin typeface="+mj-ea"/>
                <a:ea typeface="+mj-ea"/>
              </a:rPr>
              <a:t>，像是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空值</a:t>
            </a:r>
            <a:r>
              <a:rPr lang="en-US" altLang="zh-TW" dirty="0" smtClean="0">
                <a:latin typeface="+mj-ea"/>
                <a:ea typeface="+mj-ea"/>
              </a:rPr>
              <a:t>(Null Value)</a:t>
            </a:r>
            <a:r>
              <a:rPr lang="zh-TW" altLang="zh-TW" dirty="0" smtClean="0">
                <a:latin typeface="+mj-ea"/>
                <a:ea typeface="+mj-ea"/>
              </a:rPr>
              <a:t>、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錯誤值</a:t>
            </a:r>
            <a:r>
              <a:rPr lang="en-US" altLang="zh-TW" dirty="0" smtClean="0">
                <a:latin typeface="+mj-ea"/>
                <a:ea typeface="+mj-ea"/>
              </a:rPr>
              <a:t>(Wrong Value)</a:t>
            </a:r>
            <a:r>
              <a:rPr lang="zh-TW" altLang="zh-TW" dirty="0" smtClean="0">
                <a:latin typeface="+mj-ea"/>
                <a:ea typeface="+mj-ea"/>
              </a:rPr>
              <a:t>及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離群值</a:t>
            </a:r>
            <a:r>
              <a:rPr lang="en-US" altLang="zh-TW" dirty="0" smtClean="0">
                <a:latin typeface="+mj-ea"/>
                <a:ea typeface="+mj-ea"/>
              </a:rPr>
              <a:t>(Outlier)</a:t>
            </a:r>
            <a:r>
              <a:rPr lang="zh-TW" altLang="zh-TW" dirty="0" smtClean="0">
                <a:latin typeface="+mj-ea"/>
                <a:ea typeface="+mj-ea"/>
              </a:rPr>
              <a:t>，若要利用這些軟體去處理這些雜訊，除了要有資料前處理的相關知識外，如何利用這些軟體所提供的元件去處理這些雜訊，還需一段時間的訓練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此外，如何有效率的找出對分類結果有幫助的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重要屬性</a:t>
            </a:r>
            <a:r>
              <a:rPr lang="zh-TW" altLang="zh-TW" dirty="0" smtClean="0">
                <a:latin typeface="+mj-ea"/>
                <a:ea typeface="+mj-ea"/>
              </a:rPr>
              <a:t>？如何決定模型的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最佳參數</a:t>
            </a:r>
            <a:r>
              <a:rPr lang="zh-TW" altLang="zh-TW" dirty="0" smtClean="0">
                <a:latin typeface="+mj-ea"/>
                <a:ea typeface="+mj-ea"/>
              </a:rPr>
              <a:t>？</a:t>
            </a:r>
            <a:r>
              <a:rPr lang="en-US" altLang="zh-TW" dirty="0" smtClean="0">
                <a:latin typeface="+mj-ea"/>
                <a:ea typeface="+mj-ea"/>
              </a:rPr>
              <a:t>…</a:t>
            </a:r>
            <a:r>
              <a:rPr lang="zh-TW" altLang="zh-TW" dirty="0" smtClean="0">
                <a:latin typeface="+mj-ea"/>
                <a:ea typeface="+mj-ea"/>
              </a:rPr>
              <a:t>等，均非一朝一夕就能訓練出能處理這些問題的資料分析人員</a:t>
            </a:r>
            <a:endParaRPr lang="zh-TW" altLang="en-US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en-US" altLang="zh-TW" dirty="0" smtClean="0"/>
              <a:t>Motivation-</a:t>
            </a:r>
            <a:r>
              <a:rPr lang="zh-TW" altLang="en-US" dirty="0" smtClean="0"/>
              <a:t>貴且不易上手</a:t>
            </a:r>
            <a:endParaRPr lang="zh-TW" altLang="en-US" dirty="0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25" y="1904938"/>
            <a:ext cx="8547547" cy="447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n-US" altLang="zh-TW" dirty="0" smtClean="0"/>
              <a:t>Motivation-</a:t>
            </a:r>
            <a:r>
              <a:rPr lang="zh-TW" altLang="en-US" dirty="0" smtClean="0"/>
              <a:t>貴且不易上手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28596" y="1785926"/>
            <a:ext cx="8258204" cy="4572032"/>
          </a:xfrm>
        </p:spPr>
        <p:txBody>
          <a:bodyPr vert="horz">
            <a:normAutofit/>
          </a:bodyPr>
          <a:lstStyle/>
          <a:p>
            <a:r>
              <a:rPr lang="zh-TW" altLang="zh-TW" dirty="0" smtClean="0">
                <a:latin typeface="+mj-ea"/>
                <a:ea typeface="+mj-ea"/>
              </a:rPr>
              <a:t>再者，這些軟體本身並沒有將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DATA MINING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流程</a:t>
            </a:r>
            <a:r>
              <a:rPr lang="zh-TW" altLang="zh-TW" dirty="0" smtClean="0">
                <a:latin typeface="+mj-ea"/>
                <a:ea typeface="+mj-ea"/>
              </a:rPr>
              <a:t>及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分類步驟</a:t>
            </a:r>
            <a:r>
              <a:rPr lang="zh-TW" altLang="zh-TW" dirty="0" smtClean="0">
                <a:latin typeface="+mj-ea"/>
                <a:ea typeface="+mj-ea"/>
              </a:rPr>
              <a:t>的整體概念，融入在它們的軟體中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這些軟體可以說是僅僅提供建立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模型所需的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元件</a:t>
            </a:r>
            <a:r>
              <a:rPr lang="zh-TW" altLang="zh-TW" dirty="0" smtClean="0">
                <a:latin typeface="+mj-ea"/>
                <a:ea typeface="+mj-ea"/>
              </a:rPr>
              <a:t>而已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zh-TW" dirty="0" smtClean="0">
                <a:latin typeface="+mj-ea"/>
                <a:ea typeface="+mj-ea"/>
              </a:rPr>
              <a:t>因此，資料分析人員需將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流程及分類的詳細步驟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熟記</a:t>
            </a:r>
            <a:r>
              <a:rPr lang="zh-TW" altLang="zh-TW" dirty="0" smtClean="0">
                <a:latin typeface="+mj-ea"/>
                <a:ea typeface="+mj-ea"/>
              </a:rPr>
              <a:t>於腦海中，再根據腦海中的記憶一步步完成分類模型的建置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這樣的建置過程曠日費時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在一個講求快又有效率的決策部門中，這樣的建置步驟所花費的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時間</a:t>
            </a:r>
            <a:r>
              <a:rPr lang="zh-TW" altLang="zh-TW" dirty="0" smtClean="0">
                <a:latin typeface="+mj-ea"/>
                <a:ea typeface="+mj-ea"/>
              </a:rPr>
              <a:t>及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人力</a:t>
            </a:r>
            <a:r>
              <a:rPr lang="zh-TW" altLang="zh-TW" dirty="0" smtClean="0">
                <a:latin typeface="+mj-ea"/>
                <a:ea typeface="+mj-ea"/>
              </a:rPr>
              <a:t>成本是非常高的</a:t>
            </a:r>
            <a:endParaRPr lang="zh-TW" altLang="en-US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n-US" altLang="zh-TW" dirty="0" smtClean="0"/>
              <a:t>Motivation-</a:t>
            </a:r>
            <a:r>
              <a:rPr lang="zh-TW" altLang="en-US" dirty="0" smtClean="0"/>
              <a:t>貴且不易上手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28596" y="1857934"/>
            <a:ext cx="8258204" cy="3875322"/>
          </a:xfrm>
        </p:spPr>
        <p:txBody>
          <a:bodyPr vert="horz">
            <a:normAutofit/>
          </a:bodyPr>
          <a:lstStyle/>
          <a:p>
            <a:r>
              <a:rPr lang="zh-TW" altLang="zh-TW" sz="2800" dirty="0" smtClean="0">
                <a:latin typeface="+mj-ea"/>
                <a:ea typeface="+mj-ea"/>
              </a:rPr>
              <a:t>以某金控為例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這個金控一年約有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150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件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的專案要進行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zh-TW" sz="2000" dirty="0" smtClean="0">
                <a:latin typeface="+mj-ea"/>
                <a:ea typeface="+mj-ea"/>
              </a:rPr>
              <a:t>也就是說平均</a:t>
            </a:r>
            <a:r>
              <a:rPr lang="en-US" altLang="zh-TW" sz="2000" dirty="0" smtClean="0">
                <a:solidFill>
                  <a:srgbClr val="FF0000"/>
                </a:solidFill>
                <a:latin typeface="+mj-ea"/>
                <a:ea typeface="+mj-ea"/>
              </a:rPr>
              <a:t>2~3</a:t>
            </a:r>
            <a:r>
              <a:rPr lang="zh-TW" altLang="zh-TW" sz="2000" dirty="0" smtClean="0">
                <a:solidFill>
                  <a:srgbClr val="FF0000"/>
                </a:solidFill>
                <a:latin typeface="+mj-ea"/>
                <a:ea typeface="+mj-ea"/>
              </a:rPr>
              <a:t>天</a:t>
            </a:r>
            <a:r>
              <a:rPr lang="zh-TW" altLang="zh-TW" sz="2000" dirty="0" smtClean="0">
                <a:latin typeface="+mj-ea"/>
                <a:ea typeface="+mj-ea"/>
              </a:rPr>
              <a:t>就要完成一件</a:t>
            </a:r>
            <a:r>
              <a:rPr lang="en-US" altLang="zh-TW" sz="2000" dirty="0" smtClean="0">
                <a:latin typeface="+mj-ea"/>
                <a:ea typeface="+mj-ea"/>
              </a:rPr>
              <a:t>DATA MINING</a:t>
            </a:r>
            <a:r>
              <a:rPr lang="zh-TW" altLang="zh-TW" sz="2000" dirty="0" smtClean="0">
                <a:latin typeface="+mj-ea"/>
                <a:ea typeface="+mj-ea"/>
              </a:rPr>
              <a:t>的分析專案</a:t>
            </a:r>
            <a:endParaRPr lang="en-US" altLang="zh-TW" sz="2000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因此這個金控訂定，從有專案的構想開始，進行資料的處理、分析、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到結果的呈現，其標準的流程是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天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2"/>
            <a:r>
              <a:rPr lang="en-US" altLang="zh-TW" sz="2000" dirty="0" smtClean="0">
                <a:latin typeface="+mj-ea"/>
                <a:ea typeface="+mj-ea"/>
              </a:rPr>
              <a:t>8</a:t>
            </a:r>
            <a:r>
              <a:rPr lang="zh-TW" altLang="zh-TW" sz="2000" dirty="0" smtClean="0">
                <a:latin typeface="+mj-ea"/>
                <a:ea typeface="+mj-ea"/>
              </a:rPr>
              <a:t>天內要將所有的資料處理完成，並且要完成所有的分析及</a:t>
            </a:r>
            <a:r>
              <a:rPr lang="zh-TW" altLang="en-US" sz="2000" dirty="0" smtClean="0">
                <a:latin typeface="+mj-ea"/>
                <a:ea typeface="+mj-ea"/>
              </a:rPr>
              <a:t>探勘</a:t>
            </a:r>
            <a:r>
              <a:rPr lang="zh-TW" altLang="zh-TW" sz="2000" dirty="0" smtClean="0">
                <a:latin typeface="+mj-ea"/>
                <a:ea typeface="+mj-ea"/>
              </a:rPr>
              <a:t>的步驟，同時開始進行行銷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zh-TW" sz="2800" dirty="0" smtClean="0">
                <a:latin typeface="+mj-ea"/>
                <a:ea typeface="+mj-ea"/>
              </a:rPr>
              <a:t>傳統的分類模型建置方式，並無法滿足金控對時間及人力成本上的需求</a:t>
            </a:r>
            <a:endParaRPr lang="zh-TW" altLang="en-US" sz="28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Motivation-</a:t>
            </a:r>
            <a:br>
              <a:rPr lang="en-US" altLang="zh-TW" dirty="0" smtClean="0"/>
            </a:br>
            <a:r>
              <a:rPr lang="zh-TW" altLang="zh-TW" dirty="0" smtClean="0"/>
              <a:t>無法處理資料分布不平衡的問題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28596" y="2001950"/>
            <a:ext cx="8258204" cy="4451386"/>
          </a:xfrm>
        </p:spPr>
        <p:txBody>
          <a:bodyPr vert="horz">
            <a:normAutofit fontScale="92500"/>
          </a:bodyPr>
          <a:lstStyle/>
          <a:p>
            <a:r>
              <a:rPr lang="zh-TW" altLang="zh-TW" sz="2800" dirty="0" smtClean="0">
                <a:latin typeface="+mj-ea"/>
                <a:ea typeface="+mj-ea"/>
              </a:rPr>
              <a:t>在分類決策模型的建構上，這些</a:t>
            </a:r>
            <a:r>
              <a:rPr lang="en-US" altLang="zh-TW" sz="2800" dirty="0" smtClean="0">
                <a:latin typeface="+mj-ea"/>
                <a:ea typeface="+mj-ea"/>
              </a:rPr>
              <a:t>DATA MINING</a:t>
            </a:r>
            <a:r>
              <a:rPr lang="zh-TW" altLang="zh-TW" sz="2800" dirty="0" smtClean="0">
                <a:latin typeface="+mj-ea"/>
                <a:ea typeface="+mj-ea"/>
              </a:rPr>
              <a:t>工具經常假設訓練集中的資料是</a:t>
            </a:r>
            <a:r>
              <a:rPr lang="zh-TW" altLang="zh-TW" sz="2800" dirty="0" smtClean="0">
                <a:solidFill>
                  <a:srgbClr val="FF0000"/>
                </a:solidFill>
                <a:latin typeface="+mj-ea"/>
                <a:ea typeface="+mj-ea"/>
              </a:rPr>
              <a:t>均勻</a:t>
            </a:r>
            <a:r>
              <a:rPr lang="zh-TW" altLang="zh-TW" sz="2800" dirty="0" smtClean="0">
                <a:latin typeface="+mj-ea"/>
                <a:ea typeface="+mj-ea"/>
              </a:rPr>
              <a:t>或接近均勻地分布在不同的目標類別中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例如，有</a:t>
            </a:r>
            <a:r>
              <a:rPr lang="en-US" altLang="zh-TW" dirty="0" smtClean="0">
                <a:latin typeface="+mj-ea"/>
                <a:ea typeface="+mj-ea"/>
              </a:rPr>
              <a:t>1,000</a:t>
            </a:r>
            <a:r>
              <a:rPr lang="zh-TW" altLang="zh-TW" dirty="0" smtClean="0">
                <a:latin typeface="+mj-ea"/>
                <a:ea typeface="+mj-ea"/>
              </a:rPr>
              <a:t>筆訓練資料，其中由</a:t>
            </a:r>
            <a:r>
              <a:rPr lang="en-US" altLang="zh-TW" dirty="0" smtClean="0">
                <a:latin typeface="+mj-ea"/>
                <a:ea typeface="+mj-ea"/>
              </a:rPr>
              <a:t>600</a:t>
            </a:r>
            <a:r>
              <a:rPr lang="zh-TW" altLang="zh-TW" dirty="0" smtClean="0">
                <a:latin typeface="+mj-ea"/>
                <a:ea typeface="+mj-ea"/>
              </a:rPr>
              <a:t>筆資料是屬於好客戶，而剩下的</a:t>
            </a:r>
            <a:r>
              <a:rPr lang="en-US" altLang="zh-TW" dirty="0" smtClean="0">
                <a:latin typeface="+mj-ea"/>
                <a:ea typeface="+mj-ea"/>
              </a:rPr>
              <a:t>400</a:t>
            </a:r>
            <a:r>
              <a:rPr lang="zh-TW" altLang="zh-TW" dirty="0" smtClean="0">
                <a:latin typeface="+mj-ea"/>
                <a:ea typeface="+mj-ea"/>
              </a:rPr>
              <a:t>筆資料是屬於壞客戶，好壞客戶的比例是</a:t>
            </a:r>
            <a:r>
              <a:rPr lang="en-US" altLang="zh-TW" dirty="0" smtClean="0">
                <a:latin typeface="+mj-ea"/>
                <a:ea typeface="+mj-ea"/>
              </a:rPr>
              <a:t>3:2</a:t>
            </a:r>
            <a:r>
              <a:rPr lang="zh-TW" altLang="zh-TW" dirty="0" smtClean="0">
                <a:latin typeface="+mj-ea"/>
                <a:ea typeface="+mj-ea"/>
              </a:rPr>
              <a:t>，我們通常稱此類的資料分布為輕度的資料不平衡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zh-TW" sz="2800" dirty="0" smtClean="0">
                <a:latin typeface="+mj-ea"/>
                <a:ea typeface="+mj-ea"/>
              </a:rPr>
              <a:t>一般來說，當這些</a:t>
            </a:r>
            <a:r>
              <a:rPr lang="en-US" altLang="zh-TW" sz="2800" dirty="0" smtClean="0">
                <a:latin typeface="+mj-ea"/>
                <a:ea typeface="+mj-ea"/>
              </a:rPr>
              <a:t>DATA MINING</a:t>
            </a:r>
            <a:r>
              <a:rPr lang="zh-TW" altLang="zh-TW" sz="2800" dirty="0" smtClean="0">
                <a:latin typeface="+mj-ea"/>
                <a:ea typeface="+mj-ea"/>
              </a:rPr>
              <a:t>工具應用在目標類別分布越均勻的資料集時，其所建立之分類模型通常會有比較好的分類效能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然而，在許多實務的應用中，卻經常牽涉到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目標類別分布不平衡</a:t>
            </a:r>
            <a:r>
              <a:rPr lang="zh-TW" altLang="zh-TW" dirty="0" smtClean="0">
                <a:latin typeface="+mj-ea"/>
                <a:ea typeface="+mj-ea"/>
              </a:rPr>
              <a:t>的問題</a:t>
            </a:r>
            <a:r>
              <a:rPr lang="en-US" altLang="zh-TW" dirty="0" smtClean="0">
                <a:latin typeface="+mj-ea"/>
                <a:ea typeface="+mj-ea"/>
              </a:rPr>
              <a:t>(Imbalanced Class Distribution Problem)</a:t>
            </a:r>
            <a:endParaRPr lang="zh-TW" altLang="en-US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Motivation-</a:t>
            </a:r>
            <a:br>
              <a:rPr lang="en-US" altLang="zh-TW" dirty="0" smtClean="0"/>
            </a:br>
            <a:r>
              <a:rPr lang="zh-TW" altLang="zh-TW" dirty="0" smtClean="0"/>
              <a:t>無法處理資料分布不平衡的問題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28596" y="2001950"/>
            <a:ext cx="8258204" cy="4451386"/>
          </a:xfrm>
        </p:spPr>
        <p:txBody>
          <a:bodyPr vert="horz">
            <a:normAutofit/>
          </a:bodyPr>
          <a:lstStyle/>
          <a:p>
            <a:r>
              <a:rPr lang="zh-TW" altLang="zh-TW" dirty="0" smtClean="0">
                <a:latin typeface="+mj-ea"/>
                <a:ea typeface="+mj-ea"/>
              </a:rPr>
              <a:t>目標類別分布不平衡資料集所造成的問題是，在訓練資料集中，當大多數的資料是屬於某一類別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zh-TW" dirty="0" smtClean="0">
                <a:latin typeface="+mj-ea"/>
                <a:ea typeface="+mj-ea"/>
              </a:rPr>
              <a:t>我們稱之為多數類別</a:t>
            </a:r>
            <a:r>
              <a:rPr lang="en-US" altLang="zh-TW" dirty="0" smtClean="0">
                <a:latin typeface="+mj-ea"/>
                <a:ea typeface="+mj-ea"/>
              </a:rPr>
              <a:t>; Majority Class)</a:t>
            </a:r>
            <a:r>
              <a:rPr lang="zh-TW" altLang="zh-TW" dirty="0" smtClean="0">
                <a:latin typeface="+mj-ea"/>
                <a:ea typeface="+mj-ea"/>
              </a:rPr>
              <a:t>，而只有極少數的資料是屬於另一個類別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zh-TW" dirty="0" smtClean="0">
                <a:latin typeface="+mj-ea"/>
                <a:ea typeface="+mj-ea"/>
              </a:rPr>
              <a:t>我們稱之為少數類別</a:t>
            </a:r>
            <a:r>
              <a:rPr lang="en-US" altLang="zh-TW" dirty="0" smtClean="0">
                <a:latin typeface="+mj-ea"/>
                <a:ea typeface="+mj-ea"/>
              </a:rPr>
              <a:t>; Minority Class)</a:t>
            </a:r>
            <a:r>
              <a:rPr lang="zh-TW" altLang="zh-TW" dirty="0" smtClean="0">
                <a:latin typeface="+mj-ea"/>
                <a:ea typeface="+mj-ea"/>
              </a:rPr>
              <a:t>時，一個分類模型通常傾向將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所有資料預測為多數類別</a:t>
            </a:r>
            <a:r>
              <a:rPr lang="zh-TW" altLang="zh-TW" dirty="0" smtClean="0">
                <a:latin typeface="+mj-ea"/>
                <a:ea typeface="+mj-ea"/>
              </a:rPr>
              <a:t>，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完全忽視少數類別</a:t>
            </a:r>
            <a:r>
              <a:rPr lang="zh-TW" altLang="zh-TW" dirty="0" smtClean="0">
                <a:latin typeface="+mj-ea"/>
                <a:ea typeface="+mj-ea"/>
              </a:rPr>
              <a:t>，而少數類別的預測通常又是最重要的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以賦稅再造</a:t>
            </a:r>
            <a:r>
              <a:rPr lang="en-US" altLang="zh-TW" dirty="0" smtClean="0">
                <a:latin typeface="+mj-ea"/>
                <a:ea typeface="+mj-ea"/>
              </a:rPr>
              <a:t>-</a:t>
            </a:r>
            <a:r>
              <a:rPr lang="zh-TW" altLang="en-US" dirty="0" smtClean="0">
                <a:latin typeface="+mj-ea"/>
                <a:ea typeface="+mj-ea"/>
              </a:rPr>
              <a:t>營業稅智慧型選案來說，資料中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虛設行號公司的比例為</a:t>
            </a:r>
            <a:r>
              <a:rPr lang="en-US" altLang="zh-TW" dirty="0" smtClean="0">
                <a:latin typeface="+mj-ea"/>
                <a:ea typeface="+mj-ea"/>
              </a:rPr>
              <a:t>16%</a:t>
            </a: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正常營業公司的比例為</a:t>
            </a:r>
            <a:r>
              <a:rPr lang="en-US" altLang="zh-TW" dirty="0" smtClean="0">
                <a:latin typeface="+mj-ea"/>
                <a:ea typeface="+mj-ea"/>
              </a:rPr>
              <a:t>84%</a:t>
            </a:r>
            <a:endParaRPr lang="zh-TW" altLang="en-US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Motivation-</a:t>
            </a:r>
            <a:r>
              <a:rPr lang="zh-TW" altLang="zh-TW" dirty="0" smtClean="0"/>
              <a:t>軟體更新不易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28596" y="2001950"/>
            <a:ext cx="8258204" cy="4451386"/>
          </a:xfrm>
        </p:spPr>
        <p:txBody>
          <a:bodyPr vert="horz">
            <a:normAutofit/>
          </a:bodyPr>
          <a:lstStyle/>
          <a:p>
            <a:r>
              <a:rPr lang="zh-TW" altLang="zh-TW" dirty="0" smtClean="0">
                <a:latin typeface="+mj-ea"/>
                <a:ea typeface="+mj-ea"/>
              </a:rPr>
              <a:t>由於這些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工具大多採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Client-Server</a:t>
            </a:r>
            <a:r>
              <a:rPr lang="zh-TW" altLang="zh-TW" dirty="0" smtClean="0">
                <a:latin typeface="+mj-ea"/>
                <a:ea typeface="+mj-ea"/>
              </a:rPr>
              <a:t>的架構，因此當軟體功能有所更新時，需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逐一</a:t>
            </a:r>
            <a:r>
              <a:rPr lang="zh-TW" altLang="zh-TW" dirty="0" smtClean="0">
                <a:latin typeface="+mj-ea"/>
                <a:ea typeface="+mj-ea"/>
              </a:rPr>
              <a:t>重新安裝</a:t>
            </a:r>
            <a:r>
              <a:rPr lang="en-US" altLang="zh-TW" dirty="0" smtClean="0">
                <a:latin typeface="+mj-ea"/>
                <a:ea typeface="+mj-ea"/>
              </a:rPr>
              <a:t>Client</a:t>
            </a:r>
            <a:r>
              <a:rPr lang="zh-TW" altLang="zh-TW" dirty="0" smtClean="0">
                <a:latin typeface="+mj-ea"/>
                <a:ea typeface="+mj-ea"/>
              </a:rPr>
              <a:t>端及</a:t>
            </a:r>
            <a:r>
              <a:rPr lang="en-US" altLang="zh-TW" dirty="0" smtClean="0">
                <a:latin typeface="+mj-ea"/>
                <a:ea typeface="+mj-ea"/>
              </a:rPr>
              <a:t>Server</a:t>
            </a:r>
            <a:r>
              <a:rPr lang="zh-TW" altLang="zh-TW" dirty="0" smtClean="0">
                <a:latin typeface="+mj-ea"/>
                <a:ea typeface="+mj-ea"/>
              </a:rPr>
              <a:t>端的軟體，在系統的安裝及版本的更新上，並不便利、快捷</a:t>
            </a:r>
            <a:endParaRPr lang="zh-TW" altLang="en-US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Motivation-</a:t>
            </a:r>
            <a:r>
              <a:rPr lang="zh-TW" altLang="zh-TW" dirty="0" smtClean="0"/>
              <a:t>知識分享困難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28596" y="2001950"/>
            <a:ext cx="8258204" cy="4451386"/>
          </a:xfrm>
        </p:spPr>
        <p:txBody>
          <a:bodyPr vert="horz">
            <a:normAutofit/>
          </a:bodyPr>
          <a:lstStyle/>
          <a:p>
            <a:r>
              <a:rPr lang="zh-TW" altLang="zh-TW" dirty="0" smtClean="0">
                <a:latin typeface="+mj-ea"/>
                <a:ea typeface="+mj-ea"/>
              </a:rPr>
              <a:t>專案的目標除能有效地幫助企業做決策，獲得高利潤並降低損失外，建模過程的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經驗傳承</a:t>
            </a:r>
            <a:r>
              <a:rPr lang="zh-TW" altLang="zh-TW" dirty="0" smtClean="0">
                <a:latin typeface="+mj-ea"/>
                <a:ea typeface="+mj-ea"/>
              </a:rPr>
              <a:t>，才能對企業有長遠的影響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例如，從建模解讀的過程中，我們可以瞭解那一種類型的人會對本專案的產品有興趣，或是那一種類型的人會有信用上的問題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zh-TW" dirty="0" smtClean="0">
                <a:latin typeface="+mj-ea"/>
                <a:ea typeface="+mj-ea"/>
              </a:rPr>
              <a:t>傳統這些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工具並未考慮這方面的問題，造成知識分享上的困難</a:t>
            </a:r>
            <a:endParaRPr lang="zh-TW" altLang="en-US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2285992"/>
            <a:ext cx="7758138" cy="3500462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Background, Motivation &amp; Purpose</a:t>
            </a:r>
          </a:p>
          <a:p>
            <a:r>
              <a:rPr lang="en-US" altLang="zh-TW" sz="3200" dirty="0" smtClean="0"/>
              <a:t>Related Work: R + </a:t>
            </a:r>
            <a:r>
              <a:rPr lang="en-US" altLang="zh-TW" sz="3200" dirty="0" err="1" smtClean="0"/>
              <a:t>iSmartScore</a:t>
            </a:r>
            <a:r>
              <a:rPr lang="en-US" altLang="zh-TW" sz="3200" dirty="0" smtClean="0"/>
              <a:t> &amp; Microsoft Cloud Computing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for BI</a:t>
            </a:r>
          </a:p>
          <a:p>
            <a:r>
              <a:rPr lang="en-US" altLang="zh-TW" sz="3200" dirty="0" smtClean="0"/>
              <a:t>CDMS Smart Score II</a:t>
            </a:r>
          </a:p>
          <a:p>
            <a:r>
              <a:rPr lang="en-US" altLang="zh-TW" sz="3200" dirty="0" smtClean="0"/>
              <a:t>Experimental Results</a:t>
            </a:r>
          </a:p>
          <a:p>
            <a:r>
              <a:rPr lang="en-US" altLang="zh-TW" sz="3200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44016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Motivation-</a:t>
            </a:r>
            <a:br>
              <a:rPr lang="en-US" altLang="zh-TW" dirty="0" smtClean="0"/>
            </a:br>
            <a:r>
              <a:rPr lang="zh-TW" altLang="en-US" dirty="0" smtClean="0"/>
              <a:t>探勘</a:t>
            </a:r>
            <a:r>
              <a:rPr lang="zh-TW" altLang="zh-TW" dirty="0" smtClean="0"/>
              <a:t>場地受限，行動</a:t>
            </a:r>
            <a:r>
              <a:rPr lang="zh-TW" altLang="en-US" dirty="0" smtClean="0"/>
              <a:t>探勘</a:t>
            </a:r>
            <a:r>
              <a:rPr lang="zh-TW" altLang="zh-TW" dirty="0" smtClean="0"/>
              <a:t>無法達成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28596" y="2073958"/>
            <a:ext cx="8258204" cy="4451386"/>
          </a:xfrm>
        </p:spPr>
        <p:txBody>
          <a:bodyPr vert="horz">
            <a:normAutofit lnSpcReduction="10000"/>
          </a:bodyPr>
          <a:lstStyle/>
          <a:p>
            <a:r>
              <a:rPr lang="zh-TW" altLang="zh-TW" dirty="0" smtClean="0">
                <a:latin typeface="+mj-ea"/>
                <a:ea typeface="+mj-ea"/>
              </a:rPr>
              <a:t>未來的行銷模式必定是朝向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個人化</a:t>
            </a:r>
            <a:r>
              <a:rPr lang="zh-TW" altLang="zh-TW" dirty="0" smtClean="0">
                <a:latin typeface="+mj-ea"/>
                <a:ea typeface="+mj-ea"/>
              </a:rPr>
              <a:t>的方式進行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zh-TW" dirty="0" smtClean="0">
                <a:latin typeface="+mj-ea"/>
                <a:ea typeface="+mj-ea"/>
              </a:rPr>
              <a:t>未來行銷專案的特性是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多樣</a:t>
            </a:r>
            <a:r>
              <a:rPr lang="zh-TW" altLang="zh-TW" dirty="0" smtClean="0">
                <a:latin typeface="+mj-ea"/>
                <a:ea typeface="+mj-ea"/>
              </a:rPr>
              <a:t>、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快速</a:t>
            </a:r>
            <a:r>
              <a:rPr lang="zh-TW" altLang="zh-TW" dirty="0" smtClean="0">
                <a:latin typeface="+mj-ea"/>
                <a:ea typeface="+mj-ea"/>
              </a:rPr>
              <a:t>且每個專案僅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鎖定</a:t>
            </a:r>
            <a:r>
              <a:rPr lang="zh-TW" altLang="zh-TW" dirty="0" smtClean="0">
                <a:latin typeface="+mj-ea"/>
                <a:ea typeface="+mj-ea"/>
              </a:rPr>
              <a:t>特定的族群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因此，即時的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行動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需求就越來越重要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zh-TW" dirty="0" smtClean="0">
                <a:latin typeface="+mj-ea"/>
                <a:ea typeface="+mj-ea"/>
              </a:rPr>
              <a:t>傳統這些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工具僅能安裝在公司的某些場所的某些電腦上，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探勘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場地受限</a:t>
            </a:r>
            <a:r>
              <a:rPr lang="zh-TW" altLang="zh-TW" dirty="0" smtClean="0">
                <a:latin typeface="+mj-ea"/>
                <a:ea typeface="+mj-ea"/>
              </a:rPr>
              <a:t>，即時行動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的需求無法達成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當然，決策主管想隨時隨地查閱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分析結果的最新報告，也變得完全不可能，即時決策的需求同樣無法做到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zh-TW" dirty="0" smtClean="0">
                <a:latin typeface="+mj-ea"/>
                <a:ea typeface="+mj-ea"/>
              </a:rPr>
              <a:t>這樣的結果通常會造成行銷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動作過慢</a:t>
            </a:r>
            <a:r>
              <a:rPr lang="zh-TW" altLang="zh-TW" dirty="0" smtClean="0">
                <a:latin typeface="+mj-ea"/>
                <a:ea typeface="+mj-ea"/>
              </a:rPr>
              <a:t>且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沒有效率</a:t>
            </a:r>
            <a:r>
              <a:rPr lang="zh-TW" altLang="zh-TW" dirty="0" smtClean="0">
                <a:latin typeface="+mj-ea"/>
                <a:ea typeface="+mj-ea"/>
              </a:rPr>
              <a:t>，影響公司的營收</a:t>
            </a:r>
            <a:endParaRPr lang="zh-TW" altLang="en-US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r>
              <a:rPr lang="en-US" altLang="zh-TW" dirty="0" smtClean="0"/>
              <a:t>Purpose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19256" cy="2736304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+mj-ea"/>
                <a:ea typeface="+mj-ea"/>
              </a:rPr>
              <a:t>建構及研發一個雲端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決策分析平台，並架構在雲端運算的平台上</a:t>
            </a:r>
            <a:r>
              <a:rPr lang="en-US" altLang="zh-TW" dirty="0" smtClean="0">
                <a:latin typeface="+mj-ea"/>
                <a:ea typeface="+mj-ea"/>
              </a:rPr>
              <a:t>- 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CDMS Smart Score II</a:t>
            </a: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一舉解決傳統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en-US" dirty="0" smtClean="0">
                <a:latin typeface="+mj-ea"/>
                <a:ea typeface="+mj-ea"/>
              </a:rPr>
              <a:t>軟體的所有缺點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降低企業在系統、軟體、時間及人力上所需花費的成本，並提高企業的獲利</a:t>
            </a:r>
            <a:endParaRPr lang="en-US" altLang="zh-TW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1042988" y="2492896"/>
            <a:ext cx="7058025" cy="26642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438" y="10800"/>
                </a:moveTo>
                <a:cubicBezTo>
                  <a:pt x="1438" y="15970"/>
                  <a:pt x="5630" y="20162"/>
                  <a:pt x="10800" y="20162"/>
                </a:cubicBezTo>
                <a:cubicBezTo>
                  <a:pt x="15970" y="20162"/>
                  <a:pt x="20162" y="15970"/>
                  <a:pt x="20162" y="10800"/>
                </a:cubicBezTo>
                <a:cubicBezTo>
                  <a:pt x="20162" y="5630"/>
                  <a:pt x="15970" y="1438"/>
                  <a:pt x="10800" y="1438"/>
                </a:cubicBezTo>
                <a:cubicBezTo>
                  <a:pt x="5630" y="1438"/>
                  <a:pt x="1438" y="5630"/>
                  <a:pt x="1438" y="1080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4" name="橢圓 3"/>
          <p:cNvSpPr/>
          <p:nvPr/>
        </p:nvSpPr>
        <p:spPr bwMode="auto">
          <a:xfrm>
            <a:off x="6732240" y="3478131"/>
            <a:ext cx="1512168" cy="145402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介面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操作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簡單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467544" y="2735738"/>
            <a:ext cx="1512168" cy="14540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不須購買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統計軟體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467544" y="2751116"/>
            <a:ext cx="1512168" cy="145402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可快速處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理龐大的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</a:t>
            </a:r>
            <a:endParaRPr lang="zh-TW" alt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467544" y="2751117"/>
            <a:ext cx="1512168" cy="1454029"/>
          </a:xfrm>
          <a:prstGeom prst="ellipse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不須具備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相關統計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背景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467544" y="2751117"/>
            <a:ext cx="1512168" cy="1454029"/>
          </a:xfrm>
          <a:prstGeom prst="ellipse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只須連上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網路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267744" y="3429000"/>
            <a:ext cx="4320480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2800" b="1" dirty="0" smtClean="0">
                <a:latin typeface="+mj-ea"/>
              </a:rPr>
              <a:t>DATA MINING</a:t>
            </a:r>
            <a:r>
              <a:rPr lang="zh-TW" altLang="en-US" sz="2800" b="1" dirty="0" smtClean="0">
                <a:latin typeface="+mj-ea"/>
              </a:rPr>
              <a:t>雲端決策</a:t>
            </a:r>
            <a:r>
              <a:rPr lang="zh-TW" altLang="en-US" sz="2800" b="1" dirty="0" smtClean="0">
                <a:latin typeface="+mj-ea"/>
              </a:rPr>
              <a:t>平台</a:t>
            </a:r>
            <a:endParaRPr kumimoji="0" lang="zh-TW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3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08952E-6 C -0.0059 0.00439 -0.00659 0.0111 -0.01145 0.02313 C -0.01944 0.04349 -0.02847 0.05436 -0.03715 0.07009 C -0.04079 0.07703 -0.04809 0.09507 -0.05139 0.09808 C -0.08576 0.12815 -0.10156 0.12214 -0.14444 0.12514 C -0.19514 0.12098 -0.17725 0.12098 -0.19757 0.12098 " pathEditMode="relative" rAng="0" ptsTypes="fffff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6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6484E-6 C 0.01337 -0.02891 0.03542 -0.03446 0.05348 -0.04163 C 0.06303 -0.04533 0.07188 -0.05482 0.08178 -0.05759 C 0.09618 -0.06176 0.11059 -0.06361 0.12518 -0.06708 C 0.20712 -0.10571 0.28716 -0.12121 0.37136 -0.12445 C 0.44757 -0.12352 0.51841 -0.14365 0.59063 -0.11172 C 0.59775 -0.10178 0.59323 -0.1071 0.604 -0.099 C 0.60921 -0.0953 0.61372 -0.08674 0.6191 -0.08304 C 0.6316 -0.06315 0.63907 -0.07726 0.65348 -0.06407 " pathEditMode="relative" rAng="0" ptsTypes="ffffffff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-7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6484E-6 C 0.03091 -0.05736 0.07743 -0.04788 0.11216 -0.05297 C 0.12605 -0.05505 0.15434 -0.0606 0.15434 -0.06037 C 0.18247 -0.0724 0.21129 -0.07749 0.23976 -0.0835 C 0.24914 -0.0879 0.25747 -0.09808 0.26684 -0.10224 C 0.28316 -0.11751 0.30122 -0.12375 0.31823 -0.13277 C 0.32605 -0.13694 0.32379 -0.14365 0.33594 -0.14365 C 0.34601 -0.14365 0.35591 -0.14365 0.36615 -0.14365 " pathEditMode="relative" rAng="0" ptsTypes="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-7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6484E-6 C 0.04167 -0.05621 0.07483 -0.0495 0.12084 -0.05875 C 0.12223 -0.10525 0.11893 -0.11219 0.12987 -0.11219 " pathEditMode="relative" rAng="0" ptsTypes="ff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5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7842 C 0.01164 0.08513 0.02032 0.09924 0.03212 0.10571 C 0.0408 0.11636 0.04896 0.12445 0.05921 0.13023 C 0.07414 0.14897 0.08125 0.14781 0.09792 0.15799 C 0.1 0.15915 0.10191 0.16169 0.10434 0.16331 C 0.10955 0.16563 0.12014 0.16886 0.12014 0.1691 C 0.129 0.17604 0.13351 0.17719 0.1441 0.17951 C 0.1533 0.19061 0.1441 0.18136 0.15712 0.18783 C 0.16372 0.19107 0.16858 0.19801 0.17483 0.20148 C 0.18143 0.20958 0.18559 0.21004 0.19393 0.21004 L 0.20868 0.21559 " pathEditMode="relative" rAng="0" ptsTypes="fffffffff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6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zh-TW" altLang="zh-TW" b="1" dirty="0">
                <a:solidFill>
                  <a:srgbClr val="3333FF"/>
                </a:solidFill>
              </a:rPr>
              <a:t>研究工具</a:t>
            </a:r>
            <a:endParaRPr lang="zh-TW" altLang="en-US" b="1" dirty="0">
              <a:solidFill>
                <a:srgbClr val="3333FF"/>
              </a:solidFill>
            </a:endParaRPr>
          </a:p>
        </p:txBody>
      </p:sp>
      <p:graphicFrame>
        <p:nvGraphicFramePr>
          <p:cNvPr id="26" name="資料庫圖表 25"/>
          <p:cNvGraphicFramePr/>
          <p:nvPr>
            <p:extLst>
              <p:ext uri="{D42A27DB-BD31-4B8C-83A1-F6EECF244321}">
                <p14:modId xmlns:p14="http://schemas.microsoft.com/office/powerpoint/2010/main" xmlns="" val="1079598342"/>
              </p:ext>
            </p:extLst>
          </p:nvPr>
        </p:nvGraphicFramePr>
        <p:xfrm>
          <a:off x="611560" y="764704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群組 50"/>
          <p:cNvGrpSpPr/>
          <p:nvPr/>
        </p:nvGrpSpPr>
        <p:grpSpPr>
          <a:xfrm>
            <a:off x="611560" y="1049290"/>
            <a:ext cx="3753685" cy="3315814"/>
            <a:chOff x="139932" y="1700808"/>
            <a:chExt cx="4936124" cy="4320480"/>
          </a:xfrm>
        </p:grpSpPr>
        <p:sp>
          <p:nvSpPr>
            <p:cNvPr id="41" name="Oval 10"/>
            <p:cNvSpPr>
              <a:spLocks noChangeArrowheads="1"/>
            </p:cNvSpPr>
            <p:nvPr/>
          </p:nvSpPr>
          <p:spPr bwMode="gray">
            <a:xfrm>
              <a:off x="1437635" y="2958670"/>
              <a:ext cx="2077927" cy="2030650"/>
            </a:xfrm>
            <a:prstGeom prst="ellipse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100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zh-TW" dirty="0" err="1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AppServ</a:t>
              </a:r>
              <a:r>
                <a:rPr lang="zh-TW" altLang="en-US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軟體</a:t>
              </a:r>
              <a:endParaRPr lang="zh-TW" noProof="1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grpSp>
          <p:nvGrpSpPr>
            <p:cNvPr id="4" name="群組 41"/>
            <p:cNvGrpSpPr/>
            <p:nvPr/>
          </p:nvGrpSpPr>
          <p:grpSpPr>
            <a:xfrm>
              <a:off x="1889831" y="2401073"/>
              <a:ext cx="3186225" cy="1921270"/>
              <a:chOff x="1889831" y="2122552"/>
              <a:chExt cx="3186225" cy="1921270"/>
            </a:xfrm>
          </p:grpSpPr>
          <p:sp>
            <p:nvSpPr>
              <p:cNvPr id="43" name="Freeform 7"/>
              <p:cNvSpPr>
                <a:spLocks/>
              </p:cNvSpPr>
              <p:nvPr/>
            </p:nvSpPr>
            <p:spPr bwMode="gray">
              <a:xfrm rot="7200000">
                <a:off x="2414296" y="1598087"/>
                <a:ext cx="1921270" cy="2970200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100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3347865" y="2955163"/>
                <a:ext cx="1728191" cy="58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MySQL</a:t>
                </a:r>
                <a:endParaRPr lang="zh-TW" altLang="en-US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5" name="群組 44"/>
            <p:cNvGrpSpPr/>
            <p:nvPr/>
          </p:nvGrpSpPr>
          <p:grpSpPr>
            <a:xfrm>
              <a:off x="1006049" y="3852725"/>
              <a:ext cx="2933828" cy="2168563"/>
              <a:chOff x="1006049" y="3564692"/>
              <a:chExt cx="2933828" cy="2168563"/>
            </a:xfrm>
          </p:grpSpPr>
          <p:sp>
            <p:nvSpPr>
              <p:cNvPr id="46" name="Freeform 8"/>
              <p:cNvSpPr>
                <a:spLocks/>
              </p:cNvSpPr>
              <p:nvPr/>
            </p:nvSpPr>
            <p:spPr bwMode="gray">
              <a:xfrm rot="7200000">
                <a:off x="1388681" y="3182060"/>
                <a:ext cx="2168563" cy="2933828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100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750835" y="4867876"/>
                <a:ext cx="1728192" cy="679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smtClean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PHP</a:t>
                </a:r>
                <a:endParaRPr lang="zh-TW" altLang="en-US" sz="24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6" name="群組 47"/>
            <p:cNvGrpSpPr/>
            <p:nvPr/>
          </p:nvGrpSpPr>
          <p:grpSpPr>
            <a:xfrm>
              <a:off x="139932" y="1700808"/>
              <a:ext cx="1966908" cy="3321801"/>
              <a:chOff x="139932" y="1412775"/>
              <a:chExt cx="1966908" cy="3321801"/>
            </a:xfrm>
          </p:grpSpPr>
          <p:sp>
            <p:nvSpPr>
              <p:cNvPr id="49" name="Freeform 9"/>
              <p:cNvSpPr>
                <a:spLocks/>
              </p:cNvSpPr>
              <p:nvPr/>
            </p:nvSpPr>
            <p:spPr bwMode="gray">
              <a:xfrm rot="7200000">
                <a:off x="-265696" y="2362040"/>
                <a:ext cx="3321801" cy="1423271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488C4"/>
                  </a:gs>
                  <a:gs pos="69000">
                    <a:srgbClr val="D4DEFF"/>
                  </a:gs>
                  <a:gs pos="100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zh-TW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>
                <a:off x="139932" y="2821576"/>
                <a:ext cx="1728193" cy="679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latin typeface="Times New Roman" pitchFamily="18" charset="0"/>
                    <a:cs typeface="Times New Roman" pitchFamily="18" charset="0"/>
                  </a:rPr>
                  <a:t>Apache</a:t>
                </a:r>
                <a:endParaRPr lang="zh-TW" altLang="en-US" sz="240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</p:grpSp>
      <p:sp>
        <p:nvSpPr>
          <p:cNvPr id="52" name="文字方塊 51"/>
          <p:cNvSpPr txBox="1"/>
          <p:nvPr/>
        </p:nvSpPr>
        <p:spPr>
          <a:xfrm>
            <a:off x="1633549" y="1052736"/>
            <a:ext cx="2124299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系統環境建置</a:t>
            </a:r>
            <a:endParaRPr lang="zh-TW" altLang="en-US" sz="24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2483768" y="4797152"/>
            <a:ext cx="151216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統計分析</a:t>
            </a:r>
            <a:endParaRPr lang="zh-TW" altLang="en-US" sz="24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1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Cloud Computing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66429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雲端運算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  <a:ea typeface="+mj-ea"/>
              </a:rPr>
              <a:t>(Cloud Computing)</a:t>
            </a:r>
            <a:r>
              <a:rPr lang="zh-TW" altLang="en-US" sz="2800" dirty="0" smtClean="0">
                <a:latin typeface="+mj-ea"/>
                <a:ea typeface="+mj-ea"/>
              </a:rPr>
              <a:t>是將龐大運算操作拆成千百個較小的操作，再交給遠端的多台伺服器同時運算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透過此種技術，網路服務提供者可以在數秒之內，處理數以千萬計的資訊，並提供和「超級電腦」一樣強大效能的網路服務，以符合網路使用者日增的各種需求</a:t>
            </a:r>
            <a:endParaRPr lang="en-US" altLang="zh-TW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latin typeface="+mj-ea"/>
              </a:rPr>
              <a:t>雲端服務的類型</a:t>
            </a:r>
            <a:endParaRPr lang="en-US" altLang="zh-TW" sz="5400" dirty="0" smtClean="0">
              <a:latin typeface="+mj-ea"/>
            </a:endParaRPr>
          </a:p>
        </p:txBody>
      </p:sp>
      <p:pic>
        <p:nvPicPr>
          <p:cNvPr id="3073" name="Picture 1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2239169"/>
            <a:ext cx="58293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latin typeface="+mj-ea"/>
              </a:rPr>
              <a:t>雲端服務的類型</a:t>
            </a:r>
            <a:endParaRPr lang="en-US" altLang="zh-TW" sz="5400" dirty="0" smtClean="0">
              <a:latin typeface="+mj-ea"/>
            </a:endParaRPr>
          </a:p>
        </p:txBody>
      </p:sp>
      <p:pic>
        <p:nvPicPr>
          <p:cNvPr id="109570" name="Picture 2" descr="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562" y="2311871"/>
            <a:ext cx="54108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814799" y="1988840"/>
            <a:ext cx="248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CDMS Smart Score II</a:t>
            </a:r>
            <a:endParaRPr lang="zh-TW" altLang="en-US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CDMS Smart Score II</a:t>
            </a:r>
            <a:r>
              <a:rPr lang="zh-TW" altLang="en-US" dirty="0" smtClean="0"/>
              <a:t>的特點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8329642" cy="4656010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+mj-ea"/>
                <a:ea typeface="+mj-ea"/>
              </a:rPr>
              <a:t>它為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雲端版本</a:t>
            </a:r>
            <a:r>
              <a:rPr lang="zh-TW" altLang="zh-TW" dirty="0" smtClean="0">
                <a:latin typeface="+mj-ea"/>
                <a:ea typeface="+mj-ea"/>
              </a:rPr>
              <a:t>，可按需求使用、按使用收費，大大地減少企業應用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來從事行銷活動的成本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資料分析人員只需透過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瀏覽器</a:t>
            </a:r>
            <a:r>
              <a:rPr lang="en-US" altLang="zh-TW" dirty="0" smtClean="0">
                <a:latin typeface="+mj-ea"/>
                <a:ea typeface="+mj-ea"/>
              </a:rPr>
              <a:t>(Browser) </a:t>
            </a:r>
            <a:r>
              <a:rPr lang="zh-TW" altLang="zh-TW" dirty="0" smtClean="0">
                <a:latin typeface="+mj-ea"/>
                <a:ea typeface="+mj-ea"/>
              </a:rPr>
              <a:t>即可進行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的分析及建模的工作，完全不需要額外安裝任何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使用端</a:t>
            </a:r>
            <a:r>
              <a:rPr lang="en-US" altLang="zh-TW" dirty="0" smtClean="0">
                <a:latin typeface="+mj-ea"/>
                <a:ea typeface="+mj-ea"/>
              </a:rPr>
              <a:t>(Client)</a:t>
            </a:r>
            <a:r>
              <a:rPr lang="zh-TW" altLang="zh-TW" dirty="0" smtClean="0">
                <a:latin typeface="+mj-ea"/>
                <a:ea typeface="+mj-ea"/>
              </a:rPr>
              <a:t>的軟體，因此也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沒有軟體更新</a:t>
            </a:r>
            <a:r>
              <a:rPr lang="zh-TW" altLang="zh-TW" dirty="0" smtClean="0">
                <a:latin typeface="+mj-ea"/>
                <a:ea typeface="+mj-ea"/>
              </a:rPr>
              <a:t>的問題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有新版的軟體推出時，我們只需更新雲端上的系統即可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zh-TW" dirty="0" smtClean="0">
                <a:latin typeface="+mj-ea"/>
                <a:ea typeface="+mj-ea"/>
              </a:rPr>
              <a:t>當資料分析人員下次連結至系統時，便可使用新版的軟體來進行分析的工作，大大地降低更新系統所需花費的成本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下</a:t>
            </a:r>
            <a:r>
              <a:rPr lang="zh-TW" altLang="zh-TW" dirty="0" smtClean="0">
                <a:latin typeface="+mj-ea"/>
                <a:ea typeface="+mj-ea"/>
              </a:rPr>
              <a:t>圖為</a:t>
            </a:r>
            <a:r>
              <a:rPr lang="en-US" altLang="zh-TW" dirty="0" err="1" smtClean="0">
                <a:latin typeface="+mj-ea"/>
                <a:ea typeface="+mj-ea"/>
              </a:rPr>
              <a:t>leeys</a:t>
            </a:r>
            <a:r>
              <a:rPr lang="zh-TW" altLang="zh-TW" dirty="0" smtClean="0">
                <a:latin typeface="+mj-ea"/>
                <a:ea typeface="+mj-ea"/>
              </a:rPr>
              <a:t>，登入</a:t>
            </a:r>
            <a:r>
              <a:rPr lang="en-US" altLang="zh-TW" dirty="0" smtClean="0">
                <a:latin typeface="+mj-ea"/>
                <a:ea typeface="+mj-ea"/>
              </a:rPr>
              <a:t>CDMS Smart Score II</a:t>
            </a:r>
            <a:r>
              <a:rPr lang="zh-TW" altLang="zh-TW" dirty="0" smtClean="0">
                <a:latin typeface="+mj-ea"/>
                <a:ea typeface="+mj-ea"/>
              </a:rPr>
              <a:t>後的系統畫面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3333FF"/>
                </a:solidFill>
                <a:latin typeface="Times New Roman" pitchFamily="18" charset="0"/>
              </a:rPr>
              <a:t>平台</a:t>
            </a:r>
            <a:r>
              <a:rPr lang="en-US" altLang="zh-TW" b="1" dirty="0" smtClean="0">
                <a:solidFill>
                  <a:srgbClr val="3333FF"/>
                </a:solidFill>
                <a:latin typeface="Times New Roman" pitchFamily="18" charset="0"/>
              </a:rPr>
              <a:t>SOP</a:t>
            </a:r>
            <a:r>
              <a:rPr lang="zh-TW" altLang="zh-TW" b="1" dirty="0">
                <a:solidFill>
                  <a:srgbClr val="3333FF"/>
                </a:solidFill>
                <a:latin typeface="Times New Roman" pitchFamily="18" charset="0"/>
              </a:rPr>
              <a:t>流程</a:t>
            </a:r>
            <a:r>
              <a:rPr lang="de-DE" altLang="zh-TW" noProof="1">
                <a:solidFill>
                  <a:schemeClr val="accent3"/>
                </a:solidFill>
                <a:latin typeface="Times New Roman" pitchFamily="18" charset="0"/>
              </a:rPr>
              <a:t/>
            </a:r>
            <a:br>
              <a:rPr lang="de-DE" altLang="zh-TW" noProof="1">
                <a:solidFill>
                  <a:schemeClr val="accent3"/>
                </a:solidFill>
                <a:latin typeface="Times New Roman" pitchFamily="18" charset="0"/>
              </a:rPr>
            </a:br>
            <a:endParaRPr lang="zh-TW" altLang="en-US" dirty="0"/>
          </a:p>
        </p:txBody>
      </p:sp>
      <p:graphicFrame>
        <p:nvGraphicFramePr>
          <p:cNvPr id="34" name="資料庫圖表 33"/>
          <p:cNvGraphicFramePr/>
          <p:nvPr>
            <p:extLst>
              <p:ext uri="{D42A27DB-BD31-4B8C-83A1-F6EECF244321}">
                <p14:modId xmlns:p14="http://schemas.microsoft.com/office/powerpoint/2010/main" xmlns="" val="1335128897"/>
              </p:ext>
            </p:extLst>
          </p:nvPr>
        </p:nvGraphicFramePr>
        <p:xfrm>
          <a:off x="2555776" y="1052735"/>
          <a:ext cx="4099223" cy="547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1115616" y="807913"/>
            <a:ext cx="6480720" cy="5861447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6191" name="AutoShape 47"/>
          <p:cNvCxnSpPr>
            <a:cxnSpLocks noChangeShapeType="1"/>
          </p:cNvCxnSpPr>
          <p:nvPr/>
        </p:nvCxnSpPr>
        <p:spPr bwMode="auto">
          <a:xfrm flipV="1">
            <a:off x="1115616" y="2008685"/>
            <a:ext cx="6480720" cy="19842"/>
          </a:xfrm>
          <a:prstGeom prst="straightConnector1">
            <a:avLst/>
          </a:prstGeom>
          <a:noFill/>
          <a:ln w="31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AutoShape 47"/>
          <p:cNvCxnSpPr>
            <a:cxnSpLocks noChangeShapeType="1"/>
          </p:cNvCxnSpPr>
          <p:nvPr/>
        </p:nvCxnSpPr>
        <p:spPr bwMode="auto">
          <a:xfrm>
            <a:off x="1115616" y="4561285"/>
            <a:ext cx="6480720" cy="1"/>
          </a:xfrm>
          <a:prstGeom prst="straightConnector1">
            <a:avLst/>
          </a:prstGeom>
          <a:noFill/>
          <a:ln w="31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5843513" y="1124744"/>
            <a:ext cx="1392783" cy="765175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基本資料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財務資料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申報方式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6193" name="AutoShape 49"/>
          <p:cNvCxnSpPr>
            <a:cxnSpLocks noChangeShapeType="1"/>
          </p:cNvCxnSpPr>
          <p:nvPr/>
        </p:nvCxnSpPr>
        <p:spPr bwMode="auto">
          <a:xfrm rot="10800000" flipV="1">
            <a:off x="5364088" y="1540669"/>
            <a:ext cx="479425" cy="238125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Rectangle 50"/>
          <p:cNvSpPr>
            <a:spLocks noChangeArrowheads="1"/>
          </p:cNvSpPr>
          <p:nvPr/>
        </p:nvSpPr>
        <p:spPr bwMode="auto">
          <a:xfrm>
            <a:off x="5851426" y="2078683"/>
            <a:ext cx="1312862" cy="486221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1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雜訊處理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2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插補遺漏值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6195" name="AutoShape 51"/>
          <p:cNvCxnSpPr>
            <a:cxnSpLocks noChangeShapeType="1"/>
          </p:cNvCxnSpPr>
          <p:nvPr/>
        </p:nvCxnSpPr>
        <p:spPr bwMode="auto">
          <a:xfrm rot="10800000">
            <a:off x="5345013" y="2308870"/>
            <a:ext cx="481013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5843514" y="3269159"/>
            <a:ext cx="1492250" cy="1023937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逃漏稅：非逃漏稅</a:t>
            </a: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1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1</a:t>
            </a:r>
          </a:p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1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2</a:t>
            </a:r>
          </a:p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1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6198" name="AutoShape 54"/>
          <p:cNvCxnSpPr>
            <a:cxnSpLocks noChangeShapeType="1"/>
          </p:cNvCxnSpPr>
          <p:nvPr/>
        </p:nvCxnSpPr>
        <p:spPr bwMode="auto">
          <a:xfrm rot="10800000" flipV="1">
            <a:off x="5364089" y="3515221"/>
            <a:ext cx="479425" cy="298450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Rectangle 56"/>
          <p:cNvSpPr>
            <a:spLocks noChangeArrowheads="1"/>
          </p:cNvSpPr>
          <p:nvPr/>
        </p:nvSpPr>
        <p:spPr bwMode="auto">
          <a:xfrm>
            <a:off x="2051719" y="2559943"/>
            <a:ext cx="1104875" cy="509017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變數轉換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敘述性統計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6201" name="AutoShape 57"/>
          <p:cNvCxnSpPr>
            <a:cxnSpLocks noChangeShapeType="1"/>
          </p:cNvCxnSpPr>
          <p:nvPr/>
        </p:nvCxnSpPr>
        <p:spPr bwMode="auto">
          <a:xfrm rot="10800000">
            <a:off x="3156595" y="2815531"/>
            <a:ext cx="695325" cy="1587"/>
          </a:xfrm>
          <a:prstGeom prst="bentConnector3">
            <a:avLst>
              <a:gd name="adj1" fmla="val 49954"/>
            </a:avLst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" name="AutoShape 58"/>
          <p:cNvSpPr>
            <a:spLocks noChangeShapeType="1"/>
          </p:cNvSpPr>
          <p:nvPr/>
        </p:nvSpPr>
        <p:spPr bwMode="auto">
          <a:xfrm rot="10800000" flipV="1">
            <a:off x="3155008" y="3284984"/>
            <a:ext cx="696912" cy="307975"/>
          </a:xfrm>
          <a:prstGeom prst="bentConnector3">
            <a:avLst>
              <a:gd name="adj1" fmla="val 49954"/>
            </a:avLst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2123727" y="3140968"/>
            <a:ext cx="1015405" cy="640159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相關分析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關聯係數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標楷體" pitchFamily="65" charset="-120"/>
            </a:endParaRP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dirty="0" smtClean="0">
                <a:latin typeface="Times New Roman" pitchFamily="18" charset="0"/>
                <a:ea typeface="標楷體" pitchFamily="65" charset="-120"/>
              </a:rPr>
              <a:t>卡方檢定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1547664" y="3861048"/>
            <a:ext cx="1575594" cy="622300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訓練資料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：測試資料</a:t>
            </a: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70%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：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30%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6205" name="AutoShape 61"/>
          <p:cNvCxnSpPr>
            <a:cxnSpLocks noChangeShapeType="1"/>
          </p:cNvCxnSpPr>
          <p:nvPr/>
        </p:nvCxnSpPr>
        <p:spPr bwMode="auto">
          <a:xfrm rot="10800000">
            <a:off x="3124845" y="4328344"/>
            <a:ext cx="727075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0" name="Rectangle 63"/>
          <p:cNvSpPr>
            <a:spLocks noChangeArrowheads="1"/>
          </p:cNvSpPr>
          <p:nvPr/>
        </p:nvSpPr>
        <p:spPr bwMode="auto">
          <a:xfrm>
            <a:off x="1669108" y="5229200"/>
            <a:ext cx="1492250" cy="1152128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整體正確率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反查率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精確率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F-measure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AUC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en-US" altLang="zh-TW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Gini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係數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6208" name="AutoShape 64"/>
          <p:cNvCxnSpPr>
            <a:cxnSpLocks noChangeShapeType="1"/>
          </p:cNvCxnSpPr>
          <p:nvPr/>
        </p:nvCxnSpPr>
        <p:spPr bwMode="auto">
          <a:xfrm rot="10800000" flipV="1">
            <a:off x="3155008" y="5316513"/>
            <a:ext cx="696912" cy="307975"/>
          </a:xfrm>
          <a:prstGeom prst="bentConnector3">
            <a:avLst>
              <a:gd name="adj1" fmla="val 49954"/>
            </a:avLst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2" name="Rectangle 66"/>
          <p:cNvSpPr>
            <a:spLocks noChangeArrowheads="1"/>
          </p:cNvSpPr>
          <p:nvPr/>
        </p:nvSpPr>
        <p:spPr bwMode="auto">
          <a:xfrm>
            <a:off x="5843514" y="4685059"/>
            <a:ext cx="1492250" cy="1192213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決策樹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類神經網路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羅吉斯回歸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支援向量機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標楷體" pitchFamily="65" charset="-120"/>
              <a:buChar char=""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隨機森林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6211" name="AutoShape 67"/>
          <p:cNvCxnSpPr>
            <a:cxnSpLocks noChangeShapeType="1"/>
          </p:cNvCxnSpPr>
          <p:nvPr/>
        </p:nvCxnSpPr>
        <p:spPr bwMode="auto">
          <a:xfrm rot="10800000">
            <a:off x="5364089" y="4872384"/>
            <a:ext cx="479425" cy="417513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36783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CDMS Smart Score II</a:t>
            </a:r>
            <a:r>
              <a:rPr lang="zh-TW" altLang="en-US" dirty="0" smtClean="0"/>
              <a:t>的特點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864096"/>
          </a:xfrm>
        </p:spPr>
        <p:txBody>
          <a:bodyPr>
            <a:normAutofit/>
          </a:bodyPr>
          <a:lstStyle/>
          <a:p>
            <a:r>
              <a:rPr lang="zh-TW" altLang="zh-TW" sz="2400" dirty="0" smtClean="0">
                <a:latin typeface="+mj-ea"/>
                <a:ea typeface="+mj-ea"/>
              </a:rPr>
              <a:t>在</a:t>
            </a:r>
            <a:r>
              <a:rPr lang="zh-TW" altLang="en-US" sz="2400" dirty="0" smtClean="0">
                <a:latin typeface="+mj-ea"/>
                <a:ea typeface="+mj-ea"/>
              </a:rPr>
              <a:t>上</a:t>
            </a:r>
            <a:r>
              <a:rPr lang="zh-TW" altLang="zh-TW" sz="2400" dirty="0" smtClean="0">
                <a:latin typeface="+mj-ea"/>
                <a:ea typeface="+mj-ea"/>
              </a:rPr>
              <a:t>圖中，我們可以看出</a:t>
            </a:r>
            <a:r>
              <a:rPr lang="en-US" altLang="zh-TW" sz="2400" dirty="0" err="1" smtClean="0">
                <a:latin typeface="+mj-ea"/>
                <a:ea typeface="+mj-ea"/>
              </a:rPr>
              <a:t>leeys</a:t>
            </a:r>
            <a:r>
              <a:rPr lang="zh-TW" altLang="zh-TW" sz="2400" dirty="0" smtClean="0">
                <a:latin typeface="+mj-ea"/>
                <a:ea typeface="+mj-ea"/>
              </a:rPr>
              <a:t>目前已經建立了</a:t>
            </a:r>
            <a:r>
              <a:rPr lang="en-US" altLang="zh-TW" sz="2400" dirty="0" smtClean="0">
                <a:latin typeface="+mj-ea"/>
                <a:ea typeface="+mj-ea"/>
              </a:rPr>
              <a:t>6</a:t>
            </a:r>
            <a:r>
              <a:rPr lang="zh-TW" altLang="zh-TW" sz="2400" dirty="0" smtClean="0">
                <a:latin typeface="+mj-ea"/>
                <a:ea typeface="+mj-ea"/>
              </a:rPr>
              <a:t>個</a:t>
            </a:r>
            <a:r>
              <a:rPr lang="en-US" altLang="zh-TW" sz="2400" dirty="0" smtClean="0">
                <a:latin typeface="+mj-ea"/>
                <a:ea typeface="+mj-ea"/>
              </a:rPr>
              <a:t>DATA MINING</a:t>
            </a:r>
            <a:r>
              <a:rPr lang="zh-TW" altLang="zh-TW" sz="2400" dirty="0" smtClean="0">
                <a:latin typeface="+mj-ea"/>
                <a:ea typeface="+mj-ea"/>
              </a:rPr>
              <a:t>的模型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zh-TW" sz="2400" dirty="0" smtClean="0">
                <a:latin typeface="+mj-ea"/>
                <a:ea typeface="+mj-ea"/>
              </a:rPr>
              <a:t>包含模型名稱、模型描述及建模的時間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39552" y="1916832"/>
          <a:ext cx="8072032" cy="3312368"/>
        </p:xfrm>
        <a:graphic>
          <a:graphicData uri="http://schemas.openxmlformats.org/presentationml/2006/ole">
            <p:oleObj spid="_x0000_s1025" name="PhotoImpact" r:id="rId4" imgW="12190476" imgH="469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圖片 1" descr="2045-immort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763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CDMS Smart Score II</a:t>
            </a:r>
            <a:r>
              <a:rPr lang="zh-TW" altLang="en-US" dirty="0" smtClean="0"/>
              <a:t>的特點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18822" y="1484784"/>
            <a:ext cx="8329642" cy="5040560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 smtClean="0">
                <a:latin typeface="+mj-ea"/>
                <a:ea typeface="+mj-ea"/>
              </a:rPr>
              <a:t>它採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引導式</a:t>
            </a:r>
            <a:r>
              <a:rPr lang="en-US" altLang="zh-TW" dirty="0" smtClean="0">
                <a:latin typeface="+mj-ea"/>
                <a:ea typeface="+mj-ea"/>
              </a:rPr>
              <a:t>(Wizard)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的方式，將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流程及分類步驟的整體概念，融入在軟體中，引導資料分析人員逐步進行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的分析及建模的工作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許多棘手的工作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zh-TW" dirty="0" smtClean="0">
                <a:latin typeface="+mj-ea"/>
                <a:ea typeface="+mj-ea"/>
              </a:rPr>
              <a:t>例如，雜訊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zh-TW" dirty="0" smtClean="0">
                <a:latin typeface="+mj-ea"/>
                <a:ea typeface="+mj-ea"/>
              </a:rPr>
              <a:t>空值、錯誤值及離群值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zh-TW" dirty="0" smtClean="0">
                <a:latin typeface="+mj-ea"/>
                <a:ea typeface="+mj-ea"/>
              </a:rPr>
              <a:t>的處理、重要關鍵屬性的發掘等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zh-TW" dirty="0" smtClean="0">
                <a:latin typeface="+mj-ea"/>
                <a:ea typeface="+mj-ea"/>
              </a:rPr>
              <a:t>都可透過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點選</a:t>
            </a:r>
            <a:r>
              <a:rPr lang="zh-TW" altLang="zh-TW" dirty="0" smtClean="0">
                <a:latin typeface="+mj-ea"/>
                <a:ea typeface="+mj-ea"/>
              </a:rPr>
              <a:t>的方式來輕易達成，大幅縮短建模所需的時間，以達成快速行銷的目的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zh-TW" dirty="0" smtClean="0">
                <a:latin typeface="+mj-ea"/>
                <a:ea typeface="+mj-ea"/>
              </a:rPr>
              <a:t>在</a:t>
            </a:r>
            <a:r>
              <a:rPr lang="en-US" altLang="zh-TW" dirty="0" smtClean="0">
                <a:latin typeface="+mj-ea"/>
                <a:ea typeface="+mj-ea"/>
              </a:rPr>
              <a:t>CDMS Smart Score II</a:t>
            </a:r>
            <a:r>
              <a:rPr lang="zh-TW" altLang="zh-TW" dirty="0" smtClean="0">
                <a:latin typeface="+mj-ea"/>
                <a:ea typeface="+mj-ea"/>
              </a:rPr>
              <a:t>下，一個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的模型可在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個小時內</a:t>
            </a:r>
            <a:r>
              <a:rPr lang="zh-TW" altLang="zh-TW" dirty="0" smtClean="0">
                <a:latin typeface="+mj-ea"/>
                <a:ea typeface="+mj-ea"/>
              </a:rPr>
              <a:t>獲得一定水準以上的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結果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同時，資料分析人員不需具備太多的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先備知識，亦不需長時間的訓練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zh-TW" dirty="0" smtClean="0">
                <a:latin typeface="+mj-ea"/>
                <a:ea typeface="+mj-ea"/>
              </a:rPr>
              <a:t>在</a:t>
            </a:r>
            <a:r>
              <a:rPr lang="en-US" altLang="zh-TW" dirty="0" smtClean="0">
                <a:latin typeface="+mj-ea"/>
                <a:ea typeface="+mj-ea"/>
              </a:rPr>
              <a:t>CDMS Smart Score II</a:t>
            </a:r>
            <a:r>
              <a:rPr lang="zh-TW" altLang="zh-TW" dirty="0" smtClean="0">
                <a:latin typeface="+mj-ea"/>
                <a:ea typeface="+mj-ea"/>
              </a:rPr>
              <a:t>下，資料分析人員的訓練將可在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1~2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個小時內</a:t>
            </a:r>
            <a:r>
              <a:rPr lang="zh-TW" altLang="zh-TW" dirty="0" smtClean="0">
                <a:latin typeface="+mj-ea"/>
                <a:ea typeface="+mj-ea"/>
              </a:rPr>
              <a:t>完成，減少企業所需花費的時間及人力成本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對現行貴又不好用的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軟體，將有一定程度之衝擊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下</a:t>
            </a:r>
            <a:r>
              <a:rPr lang="zh-TW" altLang="zh-TW" dirty="0" smtClean="0">
                <a:latin typeface="+mj-ea"/>
                <a:ea typeface="+mj-ea"/>
              </a:rPr>
              <a:t>圖為</a:t>
            </a:r>
            <a:r>
              <a:rPr lang="en-US" altLang="zh-TW" dirty="0" smtClean="0">
                <a:latin typeface="+mj-ea"/>
                <a:ea typeface="+mj-ea"/>
              </a:rPr>
              <a:t>CDMS Smart Score II</a:t>
            </a:r>
            <a:r>
              <a:rPr lang="zh-TW" altLang="zh-TW" dirty="0" smtClean="0">
                <a:latin typeface="+mj-ea"/>
                <a:ea typeface="+mj-ea"/>
              </a:rPr>
              <a:t>引導</a:t>
            </a:r>
            <a:r>
              <a:rPr lang="en-US" altLang="zh-TW" dirty="0" err="1" smtClean="0">
                <a:latin typeface="+mj-ea"/>
                <a:ea typeface="+mj-ea"/>
              </a:rPr>
              <a:t>leeys</a:t>
            </a:r>
            <a:r>
              <a:rPr lang="zh-TW" altLang="zh-TW" dirty="0" smtClean="0">
                <a:latin typeface="+mj-ea"/>
                <a:ea typeface="+mj-ea"/>
              </a:rPr>
              <a:t>進行小額信貸</a:t>
            </a:r>
            <a:r>
              <a:rPr lang="en-US" altLang="zh-TW" dirty="0" smtClean="0">
                <a:latin typeface="+mj-ea"/>
                <a:ea typeface="+mj-ea"/>
              </a:rPr>
              <a:t>(Small Loan)</a:t>
            </a:r>
            <a:r>
              <a:rPr lang="zh-TW" altLang="zh-TW" dirty="0" smtClean="0">
                <a:latin typeface="+mj-ea"/>
                <a:ea typeface="+mj-ea"/>
              </a:rPr>
              <a:t>分析及建模的系統畫面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725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CDMS Smart Score II</a:t>
            </a:r>
            <a:r>
              <a:rPr lang="zh-TW" altLang="en-US" dirty="0" smtClean="0"/>
              <a:t>的特點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152128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sz="2400" dirty="0" smtClean="0">
                <a:latin typeface="+mj-ea"/>
                <a:ea typeface="+mj-ea"/>
              </a:rPr>
              <a:t>在</a:t>
            </a:r>
            <a:r>
              <a:rPr lang="zh-TW" altLang="en-US" sz="2400" dirty="0" smtClean="0">
                <a:latin typeface="+mj-ea"/>
                <a:ea typeface="+mj-ea"/>
              </a:rPr>
              <a:t>上</a:t>
            </a:r>
            <a:r>
              <a:rPr lang="zh-TW" altLang="zh-TW" sz="2400" dirty="0" smtClean="0">
                <a:latin typeface="+mj-ea"/>
                <a:ea typeface="+mj-ea"/>
              </a:rPr>
              <a:t>圖中，</a:t>
            </a:r>
            <a:r>
              <a:rPr lang="en-US" altLang="zh-TW" sz="2400" dirty="0" err="1" smtClean="0">
                <a:latin typeface="+mj-ea"/>
                <a:ea typeface="+mj-ea"/>
              </a:rPr>
              <a:t>leeys</a:t>
            </a:r>
            <a:r>
              <a:rPr lang="zh-TW" altLang="zh-TW" sz="2400" dirty="0" smtClean="0">
                <a:latin typeface="+mj-ea"/>
                <a:ea typeface="+mj-ea"/>
              </a:rPr>
              <a:t>目前正在進行</a:t>
            </a:r>
            <a:r>
              <a:rPr lang="en-US" altLang="zh-TW" sz="2400" dirty="0" smtClean="0">
                <a:latin typeface="+mj-ea"/>
                <a:ea typeface="+mj-ea"/>
              </a:rPr>
              <a:t>DATA MINING</a:t>
            </a:r>
            <a:r>
              <a:rPr lang="zh-TW" altLang="zh-TW" sz="2400" dirty="0" smtClean="0">
                <a:latin typeface="+mj-ea"/>
                <a:ea typeface="+mj-ea"/>
              </a:rPr>
              <a:t>建模中的資料清理</a:t>
            </a:r>
            <a:r>
              <a:rPr lang="en-US" altLang="zh-TW" sz="2400" dirty="0" smtClean="0">
                <a:latin typeface="+mj-ea"/>
                <a:ea typeface="+mj-ea"/>
              </a:rPr>
              <a:t>(Data Cleansing)</a:t>
            </a:r>
            <a:r>
              <a:rPr lang="zh-TW" altLang="zh-TW" sz="2400" dirty="0" smtClean="0">
                <a:latin typeface="+mj-ea"/>
                <a:ea typeface="+mj-ea"/>
              </a:rPr>
              <a:t>步驟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zh-TW" sz="2400" dirty="0" smtClean="0">
                <a:latin typeface="+mj-ea"/>
                <a:ea typeface="+mj-ea"/>
              </a:rPr>
              <a:t>當資料分析人員按下</a:t>
            </a:r>
            <a:r>
              <a:rPr lang="en-US" altLang="zh-TW" sz="2400" dirty="0" err="1" smtClean="0">
                <a:latin typeface="+mj-ea"/>
                <a:ea typeface="+mj-ea"/>
              </a:rPr>
              <a:t>OK&amp;Next</a:t>
            </a:r>
            <a:r>
              <a:rPr lang="zh-TW" altLang="zh-TW" sz="2400" dirty="0" smtClean="0">
                <a:latin typeface="+mj-ea"/>
                <a:ea typeface="+mj-ea"/>
              </a:rPr>
              <a:t>的按鈕後，系統隨即會引導人員進行下一階段的空值填補</a:t>
            </a:r>
            <a:r>
              <a:rPr lang="en-US" altLang="zh-TW" sz="2400" dirty="0" smtClean="0">
                <a:latin typeface="+mj-ea"/>
                <a:ea typeface="+mj-ea"/>
              </a:rPr>
              <a:t>(Null Value Imputation)</a:t>
            </a:r>
            <a:r>
              <a:rPr lang="zh-TW" altLang="zh-TW" sz="2400" dirty="0" smtClean="0">
                <a:latin typeface="+mj-ea"/>
                <a:ea typeface="+mj-ea"/>
              </a:rPr>
              <a:t>的步驟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611560" y="1484784"/>
          <a:ext cx="7920880" cy="3681132"/>
        </p:xfrm>
        <a:graphic>
          <a:graphicData uri="http://schemas.openxmlformats.org/presentationml/2006/ole">
            <p:oleObj spid="_x0000_s103427" name="PhotoImpact" r:id="rId4" imgW="9047619" imgH="420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CDMS Smart Score II</a:t>
            </a:r>
            <a:r>
              <a:rPr lang="zh-TW" altLang="en-US" dirty="0" smtClean="0"/>
              <a:t>的特點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18822" y="1556792"/>
            <a:ext cx="8401650" cy="4896544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>
                <a:latin typeface="+mj-ea"/>
                <a:ea typeface="+mj-ea"/>
              </a:rPr>
              <a:t>它能根據資料的分布情形，自動進行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效能最佳化</a:t>
            </a:r>
            <a:r>
              <a:rPr lang="zh-TW" altLang="zh-TW" dirty="0" smtClean="0">
                <a:latin typeface="+mj-ea"/>
                <a:ea typeface="+mj-ea"/>
              </a:rPr>
              <a:t>，找出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最佳</a:t>
            </a:r>
            <a:r>
              <a:rPr lang="zh-TW" altLang="zh-TW" dirty="0" smtClean="0">
                <a:latin typeface="+mj-ea"/>
                <a:ea typeface="+mj-ea"/>
              </a:rPr>
              <a:t>的分類參數，以解決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目標類別分布不平衡</a:t>
            </a:r>
            <a:r>
              <a:rPr lang="zh-TW" altLang="zh-TW" dirty="0" smtClean="0">
                <a:latin typeface="+mj-ea"/>
                <a:ea typeface="+mj-ea"/>
              </a:rPr>
              <a:t>的問題</a:t>
            </a:r>
          </a:p>
          <a:p>
            <a:r>
              <a:rPr lang="zh-TW" altLang="zh-TW" dirty="0" smtClean="0">
                <a:latin typeface="+mj-ea"/>
                <a:ea typeface="+mj-ea"/>
              </a:rPr>
              <a:t>它可自動產生資料分析人員及決策者所需的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報表</a:t>
            </a:r>
            <a:r>
              <a:rPr lang="en-US" altLang="zh-TW" dirty="0" smtClean="0">
                <a:latin typeface="+mj-ea"/>
                <a:ea typeface="+mj-ea"/>
              </a:rPr>
              <a:t>(Report)</a:t>
            </a:r>
            <a:r>
              <a:rPr lang="zh-TW" altLang="zh-TW" dirty="0" smtClean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+mj-ea"/>
                <a:ea typeface="+mj-ea"/>
              </a:rPr>
              <a:t>下</a:t>
            </a:r>
            <a:r>
              <a:rPr lang="zh-TW" altLang="zh-TW" dirty="0" smtClean="0">
                <a:latin typeface="+mj-ea"/>
                <a:ea typeface="+mj-ea"/>
              </a:rPr>
              <a:t>圖顯示</a:t>
            </a:r>
            <a:r>
              <a:rPr lang="en-US" altLang="zh-TW" dirty="0" smtClean="0">
                <a:latin typeface="+mj-ea"/>
                <a:ea typeface="+mj-ea"/>
              </a:rPr>
              <a:t>CDMS Smart Score II</a:t>
            </a:r>
            <a:r>
              <a:rPr lang="zh-TW" altLang="zh-TW" dirty="0" smtClean="0">
                <a:latin typeface="+mj-ea"/>
                <a:ea typeface="+mj-ea"/>
              </a:rPr>
              <a:t>報表功能的系統畫面</a:t>
            </a:r>
            <a:r>
              <a:rPr lang="zh-TW" altLang="en-US" dirty="0" smtClean="0">
                <a:latin typeface="+mj-ea"/>
                <a:ea typeface="+mj-ea"/>
              </a:rPr>
              <a:t>，</a:t>
            </a:r>
            <a:r>
              <a:rPr lang="zh-TW" altLang="zh-TW" dirty="0" smtClean="0">
                <a:latin typeface="+mj-ea"/>
                <a:ea typeface="+mj-ea"/>
              </a:rPr>
              <a:t>報表功能可顯示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建模過程所使用的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有效變數</a:t>
            </a:r>
            <a:r>
              <a:rPr lang="zh-TW" altLang="zh-TW" dirty="0" smtClean="0">
                <a:latin typeface="+mj-ea"/>
                <a:ea typeface="+mj-ea"/>
              </a:rPr>
              <a:t>為何？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重要程度</a:t>
            </a:r>
            <a:r>
              <a:rPr lang="en-US" altLang="zh-TW" dirty="0" smtClean="0">
                <a:latin typeface="+mj-ea"/>
                <a:ea typeface="+mj-ea"/>
              </a:rPr>
              <a:t>(Importance)</a:t>
            </a:r>
            <a:r>
              <a:rPr lang="zh-TW" altLang="zh-TW" dirty="0" smtClean="0">
                <a:latin typeface="+mj-ea"/>
                <a:ea typeface="+mj-ea"/>
              </a:rPr>
              <a:t>為何？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建模過程對每一個變數做過那些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處理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zh-TW" dirty="0" smtClean="0">
                <a:latin typeface="+mj-ea"/>
                <a:ea typeface="+mj-ea"/>
              </a:rPr>
              <a:t>包含了空值</a:t>
            </a:r>
            <a:r>
              <a:rPr lang="en-US" altLang="zh-TW" dirty="0" smtClean="0">
                <a:latin typeface="+mj-ea"/>
                <a:ea typeface="+mj-ea"/>
              </a:rPr>
              <a:t>(Null Value)</a:t>
            </a:r>
            <a:r>
              <a:rPr lang="zh-TW" altLang="zh-TW" dirty="0" smtClean="0">
                <a:latin typeface="+mj-ea"/>
                <a:ea typeface="+mj-ea"/>
              </a:rPr>
              <a:t>、離群值</a:t>
            </a:r>
            <a:r>
              <a:rPr lang="en-US" altLang="zh-TW" dirty="0" smtClean="0">
                <a:latin typeface="+mj-ea"/>
                <a:ea typeface="+mj-ea"/>
              </a:rPr>
              <a:t>(Outlier)</a:t>
            </a:r>
            <a:r>
              <a:rPr lang="zh-TW" altLang="zh-TW" dirty="0" smtClean="0">
                <a:latin typeface="+mj-ea"/>
                <a:ea typeface="+mj-ea"/>
              </a:rPr>
              <a:t>等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zh-TW" dirty="0" smtClean="0">
                <a:latin typeface="+mj-ea"/>
                <a:ea typeface="+mj-ea"/>
              </a:rPr>
              <a:t>？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系統的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效能評估</a:t>
            </a:r>
            <a:r>
              <a:rPr lang="zh-TW" altLang="zh-TW" dirty="0" smtClean="0">
                <a:latin typeface="+mj-ea"/>
                <a:ea typeface="+mj-ea"/>
              </a:rPr>
              <a:t>報告等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zh-TW" dirty="0" smtClean="0">
                <a:latin typeface="+mj-ea"/>
                <a:ea typeface="+mj-ea"/>
              </a:rPr>
              <a:t>這項功能大大地簡化整體最後重要結果的整理與呈現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725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CDMS Smart Score II</a:t>
            </a:r>
            <a:r>
              <a:rPr lang="zh-TW" altLang="en-US" dirty="0" smtClean="0"/>
              <a:t>的特點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29208" y="5373216"/>
            <a:ext cx="8075240" cy="1152128"/>
          </a:xfrm>
        </p:spPr>
        <p:txBody>
          <a:bodyPr>
            <a:normAutofit/>
          </a:bodyPr>
          <a:lstStyle/>
          <a:p>
            <a:r>
              <a:rPr lang="zh-TW" altLang="zh-TW" sz="2000" dirty="0" smtClean="0">
                <a:latin typeface="+mj-ea"/>
                <a:ea typeface="+mj-ea"/>
              </a:rPr>
              <a:t>同時，透過報表分享</a:t>
            </a:r>
            <a:r>
              <a:rPr lang="en-US" altLang="zh-TW" sz="2000" dirty="0" smtClean="0">
                <a:latin typeface="+mj-ea"/>
                <a:ea typeface="+mj-ea"/>
              </a:rPr>
              <a:t>(Report Sharing)</a:t>
            </a:r>
            <a:r>
              <a:rPr lang="zh-TW" altLang="zh-TW" sz="2000" dirty="0" smtClean="0">
                <a:latin typeface="+mj-ea"/>
                <a:ea typeface="+mj-ea"/>
              </a:rPr>
              <a:t>的功能，即能將報表分享給相關的分析人員，以達到知識分享的目的，以提升行銷的成效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 smtClean="0">
                <a:latin typeface="+mj-ea"/>
                <a:ea typeface="+mj-ea"/>
              </a:rPr>
              <a:t>下</a:t>
            </a:r>
            <a:r>
              <a:rPr lang="zh-TW" altLang="zh-TW" sz="2000" dirty="0" smtClean="0">
                <a:latin typeface="+mj-ea"/>
                <a:ea typeface="+mj-ea"/>
              </a:rPr>
              <a:t>圖顯示</a:t>
            </a:r>
            <a:r>
              <a:rPr lang="en-US" altLang="zh-TW" sz="2000" dirty="0" smtClean="0">
                <a:latin typeface="+mj-ea"/>
                <a:ea typeface="+mj-ea"/>
              </a:rPr>
              <a:t>CDMS Smart Score II</a:t>
            </a:r>
            <a:r>
              <a:rPr lang="zh-TW" altLang="zh-TW" sz="2000" dirty="0" smtClean="0">
                <a:latin typeface="+mj-ea"/>
                <a:ea typeface="+mj-ea"/>
              </a:rPr>
              <a:t>報表分享流程的系統畫面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683568" y="1628775"/>
          <a:ext cx="7794625" cy="3325813"/>
        </p:xfrm>
        <a:graphic>
          <a:graphicData uri="http://schemas.openxmlformats.org/presentationml/2006/ole">
            <p:oleObj spid="_x0000_s105475" name="PhotoImpact" r:id="rId4" imgW="8838095" imgH="37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725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CDMS Smart Score II</a:t>
            </a:r>
            <a:r>
              <a:rPr lang="zh-TW" altLang="en-US" dirty="0" smtClean="0"/>
              <a:t>的特點</a:t>
            </a:r>
            <a:endParaRPr lang="zh-TW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>
            <p:ph idx="1"/>
          </p:nvPr>
        </p:nvGraphicFramePr>
        <p:xfrm>
          <a:off x="1081265" y="1484784"/>
          <a:ext cx="7091135" cy="5112568"/>
        </p:xfrm>
        <a:graphic>
          <a:graphicData uri="http://schemas.openxmlformats.org/presentationml/2006/ole">
            <p:oleObj spid="_x0000_s108549" name="PhotoImpact" r:id="rId4" imgW="8876190" imgH="640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CDMS Smart Score II</a:t>
            </a:r>
            <a:r>
              <a:rPr lang="zh-TW" altLang="en-US" dirty="0" smtClean="0"/>
              <a:t>的特點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90830" y="1988840"/>
            <a:ext cx="8113618" cy="4320480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>
                <a:latin typeface="+mj-ea"/>
                <a:ea typeface="+mj-ea"/>
              </a:rPr>
              <a:t>在</a:t>
            </a:r>
            <a:r>
              <a:rPr lang="zh-TW" altLang="en-US" dirty="0" smtClean="0">
                <a:latin typeface="+mj-ea"/>
                <a:ea typeface="+mj-ea"/>
              </a:rPr>
              <a:t>上</a:t>
            </a:r>
            <a:r>
              <a:rPr lang="zh-TW" altLang="zh-TW" dirty="0" smtClean="0">
                <a:latin typeface="+mj-ea"/>
                <a:ea typeface="+mj-ea"/>
              </a:rPr>
              <a:t>圖中，</a:t>
            </a:r>
            <a:r>
              <a:rPr lang="en-US" altLang="zh-TW" dirty="0" err="1" smtClean="0">
                <a:solidFill>
                  <a:srgbClr val="FF0000"/>
                </a:solidFill>
                <a:latin typeface="+mj-ea"/>
                <a:ea typeface="+mj-ea"/>
              </a:rPr>
              <a:t>leeys</a:t>
            </a:r>
            <a:r>
              <a:rPr lang="zh-TW" altLang="zh-TW" dirty="0" smtClean="0">
                <a:latin typeface="+mj-ea"/>
                <a:ea typeface="+mj-ea"/>
              </a:rPr>
              <a:t>將目前所執行之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小額信貸</a:t>
            </a:r>
            <a:r>
              <a:rPr lang="en-US" altLang="zh-TW" dirty="0" smtClean="0">
                <a:latin typeface="+mj-ea"/>
                <a:ea typeface="+mj-ea"/>
              </a:rPr>
              <a:t>(Small Loan)</a:t>
            </a:r>
            <a:r>
              <a:rPr lang="zh-TW" altLang="zh-TW" dirty="0" smtClean="0">
                <a:latin typeface="+mj-ea"/>
                <a:ea typeface="+mj-ea"/>
              </a:rPr>
              <a:t>專案建模完成後的報表，分享給另一個資料分析人員</a:t>
            </a:r>
            <a:r>
              <a:rPr lang="en-US" altLang="zh-TW" dirty="0" err="1" smtClean="0">
                <a:solidFill>
                  <a:srgbClr val="FF0000"/>
                </a:solidFill>
                <a:latin typeface="+mj-ea"/>
                <a:ea typeface="+mj-ea"/>
              </a:rPr>
              <a:t>sjyen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0"/>
            <a:r>
              <a:rPr lang="zh-TW" altLang="zh-TW" dirty="0" smtClean="0">
                <a:latin typeface="+mj-ea"/>
                <a:ea typeface="+mj-ea"/>
              </a:rPr>
              <a:t>當</a:t>
            </a:r>
            <a:r>
              <a:rPr lang="en-US" altLang="zh-TW" dirty="0" err="1" smtClean="0">
                <a:latin typeface="+mj-ea"/>
                <a:ea typeface="+mj-ea"/>
              </a:rPr>
              <a:t>sjyen</a:t>
            </a:r>
            <a:r>
              <a:rPr lang="zh-TW" altLang="zh-TW" dirty="0" smtClean="0">
                <a:latin typeface="+mj-ea"/>
                <a:ea typeface="+mj-ea"/>
              </a:rPr>
              <a:t>登入系統後，透過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報表分享</a:t>
            </a:r>
            <a:r>
              <a:rPr lang="en-US" altLang="zh-TW" dirty="0" smtClean="0">
                <a:latin typeface="+mj-ea"/>
                <a:ea typeface="+mj-ea"/>
              </a:rPr>
              <a:t>(Report Sharing)</a:t>
            </a:r>
            <a:r>
              <a:rPr lang="zh-TW" altLang="zh-TW" dirty="0" smtClean="0">
                <a:latin typeface="+mj-ea"/>
                <a:ea typeface="+mj-ea"/>
              </a:rPr>
              <a:t>的連結即可看到有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那些人</a:t>
            </a:r>
            <a:r>
              <a:rPr lang="zh-TW" altLang="zh-TW" dirty="0" smtClean="0">
                <a:latin typeface="+mj-ea"/>
                <a:ea typeface="+mj-ea"/>
              </a:rPr>
              <a:t>、在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何時</a:t>
            </a:r>
            <a:r>
              <a:rPr lang="zh-TW" altLang="zh-TW" dirty="0" smtClean="0">
                <a:latin typeface="+mj-ea"/>
                <a:ea typeface="+mj-ea"/>
              </a:rPr>
              <a:t>分享報表給她，是那個模型的建模報表等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若</a:t>
            </a:r>
            <a:r>
              <a:rPr lang="en-US" altLang="zh-TW" dirty="0" err="1" smtClean="0">
                <a:latin typeface="+mj-ea"/>
                <a:ea typeface="+mj-ea"/>
              </a:rPr>
              <a:t>sjyen</a:t>
            </a:r>
            <a:r>
              <a:rPr lang="zh-TW" altLang="zh-TW" dirty="0" smtClean="0">
                <a:latin typeface="+mj-ea"/>
                <a:ea typeface="+mj-ea"/>
              </a:rPr>
              <a:t>點選模型名稱即可看到報表的內容，但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無法修改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0"/>
            <a:r>
              <a:rPr lang="zh-TW" altLang="zh-TW" dirty="0" smtClean="0">
                <a:latin typeface="+mj-ea"/>
                <a:ea typeface="+mj-ea"/>
              </a:rPr>
              <a:t>若</a:t>
            </a:r>
            <a:r>
              <a:rPr lang="en-US" altLang="zh-TW" dirty="0" err="1" smtClean="0">
                <a:latin typeface="+mj-ea"/>
                <a:ea typeface="+mj-ea"/>
              </a:rPr>
              <a:t>leeys</a:t>
            </a:r>
            <a:r>
              <a:rPr lang="zh-TW" altLang="zh-TW" dirty="0" smtClean="0">
                <a:latin typeface="+mj-ea"/>
                <a:ea typeface="+mj-ea"/>
              </a:rPr>
              <a:t>不想再分享報表給</a:t>
            </a:r>
            <a:r>
              <a:rPr lang="en-US" altLang="zh-TW" dirty="0" err="1" smtClean="0">
                <a:latin typeface="+mj-ea"/>
                <a:ea typeface="+mj-ea"/>
              </a:rPr>
              <a:t>sjyen</a:t>
            </a:r>
            <a:r>
              <a:rPr lang="zh-TW" altLang="zh-TW" dirty="0" smtClean="0">
                <a:latin typeface="+mj-ea"/>
                <a:ea typeface="+mj-ea"/>
              </a:rPr>
              <a:t>，可再次點選報表分享的按鈕，並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取消</a:t>
            </a:r>
            <a:r>
              <a:rPr lang="zh-TW" altLang="zh-TW" dirty="0" smtClean="0">
                <a:latin typeface="+mj-ea"/>
                <a:ea typeface="+mj-ea"/>
              </a:rPr>
              <a:t>對</a:t>
            </a:r>
            <a:r>
              <a:rPr lang="en-US" altLang="zh-TW" dirty="0" err="1" smtClean="0">
                <a:latin typeface="+mj-ea"/>
                <a:ea typeface="+mj-ea"/>
              </a:rPr>
              <a:t>sjyen</a:t>
            </a:r>
            <a:r>
              <a:rPr lang="zh-TW" altLang="zh-TW" dirty="0" smtClean="0">
                <a:latin typeface="+mj-ea"/>
                <a:ea typeface="+mj-ea"/>
              </a:rPr>
              <a:t>的分享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CDMS Smart Score II</a:t>
            </a:r>
            <a:r>
              <a:rPr lang="zh-TW" altLang="en-US" dirty="0" smtClean="0"/>
              <a:t>的特點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90830" y="1988840"/>
            <a:ext cx="8113618" cy="4320480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>
                <a:latin typeface="+mj-ea"/>
                <a:ea typeface="+mj-ea"/>
              </a:rPr>
              <a:t>它為雲端系統，故不受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場地限制，行動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可隨時達成，</a:t>
            </a:r>
            <a:r>
              <a:rPr lang="en-US" altLang="zh-TW" dirty="0" smtClean="0">
                <a:latin typeface="+mj-ea"/>
                <a:ea typeface="+mj-ea"/>
              </a:rPr>
              <a:t>Anytime, Anywhere</a:t>
            </a:r>
          </a:p>
          <a:p>
            <a:pPr lvl="0"/>
            <a:r>
              <a:rPr lang="zh-TW" altLang="zh-TW" dirty="0" smtClean="0">
                <a:latin typeface="+mj-ea"/>
                <a:ea typeface="+mj-ea"/>
              </a:rPr>
              <a:t>決策主管也可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隨時隨地</a:t>
            </a:r>
            <a:r>
              <a:rPr lang="zh-TW" altLang="zh-TW" dirty="0" smtClean="0">
                <a:latin typeface="+mj-ea"/>
                <a:ea typeface="+mj-ea"/>
              </a:rPr>
              <a:t>查閱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分析結果的最新報告，達成即時決策的需求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r>
              <a:rPr lang="en-US" altLang="zh-TW" dirty="0" smtClean="0"/>
              <a:t>Related Work: R + </a:t>
            </a:r>
            <a:r>
              <a:rPr lang="en-US" altLang="zh-TW" dirty="0" err="1" smtClean="0"/>
              <a:t>iSmartScore</a:t>
            </a:r>
            <a:endParaRPr lang="zh-TW" altLang="en-US" dirty="0"/>
          </a:p>
        </p:txBody>
      </p:sp>
      <p:pic>
        <p:nvPicPr>
          <p:cNvPr id="9" name="內容版面配置區 8" descr="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2071678"/>
            <a:ext cx="7105012" cy="438943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10400"/>
          </a:xfrm>
        </p:spPr>
        <p:txBody>
          <a:bodyPr/>
          <a:lstStyle/>
          <a:p>
            <a:r>
              <a:rPr lang="en-US" altLang="zh-TW" dirty="0" smtClean="0"/>
              <a:t>Related Work: R + </a:t>
            </a:r>
            <a:r>
              <a:rPr lang="en-US" altLang="zh-TW" dirty="0" err="1" smtClean="0"/>
              <a:t>iSmartScore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584176"/>
            <a:ext cx="8229600" cy="4941168"/>
          </a:xfrm>
        </p:spPr>
        <p:txBody>
          <a:bodyPr vert="horz">
            <a:normAutofit lnSpcReduction="10000"/>
          </a:bodyPr>
          <a:lstStyle/>
          <a:p>
            <a:r>
              <a:rPr lang="zh-TW" altLang="zh-TW" dirty="0" smtClean="0">
                <a:latin typeface="+mj-ea"/>
                <a:ea typeface="+mj-ea"/>
              </a:rPr>
              <a:t>在</a:t>
            </a:r>
            <a:r>
              <a:rPr lang="en-US" altLang="zh-TW" dirty="0" smtClean="0">
                <a:latin typeface="+mj-ea"/>
                <a:ea typeface="+mj-ea"/>
              </a:rPr>
              <a:t>2006</a:t>
            </a:r>
            <a:r>
              <a:rPr lang="zh-TW" altLang="zh-TW" dirty="0" smtClean="0">
                <a:latin typeface="+mj-ea"/>
                <a:ea typeface="+mj-ea"/>
              </a:rPr>
              <a:t>年時，</a:t>
            </a:r>
            <a:r>
              <a:rPr lang="en-US" altLang="zh-TW" dirty="0" err="1" smtClean="0">
                <a:latin typeface="+mj-ea"/>
                <a:ea typeface="+mj-ea"/>
              </a:rPr>
              <a:t>ISmartSoft</a:t>
            </a:r>
            <a:r>
              <a:rPr lang="en-US" altLang="zh-TW" dirty="0" smtClean="0">
                <a:latin typeface="+mj-ea"/>
                <a:ea typeface="+mj-ea"/>
              </a:rPr>
              <a:t> Inc.</a:t>
            </a:r>
            <a:r>
              <a:rPr lang="zh-TW" altLang="zh-TW" dirty="0" smtClean="0">
                <a:latin typeface="+mj-ea"/>
                <a:ea typeface="+mj-ea"/>
              </a:rPr>
              <a:t>推出了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R + </a:t>
            </a:r>
            <a:r>
              <a:rPr lang="en-US" altLang="zh-TW" dirty="0" err="1" smtClean="0">
                <a:solidFill>
                  <a:srgbClr val="FF0000"/>
                </a:solidFill>
                <a:latin typeface="+mj-ea"/>
                <a:ea typeface="+mj-ea"/>
              </a:rPr>
              <a:t>iSmartScore</a:t>
            </a:r>
            <a:r>
              <a:rPr lang="zh-TW" altLang="zh-TW" dirty="0" smtClean="0">
                <a:latin typeface="+mj-ea"/>
                <a:ea typeface="+mj-ea"/>
              </a:rPr>
              <a:t>的線上分類軟體，以解決傳統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軟體貴且不易上手、人員訓練困難、系統更新不易及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場地受限，行動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無法達成等之缺點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en-US" altLang="zh-TW" dirty="0" smtClean="0">
                <a:latin typeface="+mj-ea"/>
                <a:ea typeface="+mj-ea"/>
              </a:rPr>
              <a:t>R + </a:t>
            </a:r>
            <a:r>
              <a:rPr lang="en-US" altLang="zh-TW" dirty="0" err="1" smtClean="0">
                <a:latin typeface="+mj-ea"/>
                <a:ea typeface="+mj-ea"/>
              </a:rPr>
              <a:t>iSmartScore</a:t>
            </a:r>
            <a:r>
              <a:rPr lang="zh-TW" altLang="zh-TW" dirty="0" smtClean="0">
                <a:latin typeface="+mj-ea"/>
                <a:ea typeface="+mj-ea"/>
              </a:rPr>
              <a:t>為線上版本，因此不需安裝任何軟體即可使用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zh-TW" dirty="0" smtClean="0">
                <a:latin typeface="+mj-ea"/>
                <a:ea typeface="+mj-ea"/>
              </a:rPr>
              <a:t>它的計價方式有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二</a:t>
            </a:r>
            <a:r>
              <a:rPr lang="zh-TW" altLang="en-US" dirty="0" smtClean="0">
                <a:latin typeface="+mj-ea"/>
                <a:ea typeface="+mj-ea"/>
              </a:rPr>
              <a:t>，</a:t>
            </a:r>
            <a:r>
              <a:rPr lang="zh-TW" altLang="zh-TW" dirty="0" smtClean="0">
                <a:latin typeface="+mj-ea"/>
                <a:ea typeface="+mj-ea"/>
              </a:rPr>
              <a:t>但不論是那一種方式，都遠比傳統的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軟體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便宜</a:t>
            </a:r>
            <a:r>
              <a:rPr lang="zh-TW" altLang="zh-TW" dirty="0" smtClean="0">
                <a:latin typeface="+mj-ea"/>
                <a:ea typeface="+mj-ea"/>
              </a:rPr>
              <a:t>的多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以頻寬及建置的模型數計價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每月收取使用費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一次買斷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將系統直接建置於公司中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當作有</a:t>
            </a:r>
            <a:r>
              <a:rPr lang="en-US" altLang="zh-TW" dirty="0" smtClean="0">
                <a:latin typeface="+mj-ea"/>
                <a:ea typeface="+mj-ea"/>
              </a:rPr>
              <a:t>500</a:t>
            </a:r>
            <a:r>
              <a:rPr lang="zh-TW" altLang="en-US" dirty="0" smtClean="0">
                <a:latin typeface="+mj-ea"/>
                <a:ea typeface="+mj-ea"/>
              </a:rPr>
              <a:t>個使用者的方式收費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9228"/>
            <a:ext cx="8229600" cy="86752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Related Work: R + </a:t>
            </a:r>
            <a:r>
              <a:rPr lang="en-US" altLang="zh-TW" dirty="0" err="1" smtClean="0"/>
              <a:t>iSmartScore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500034" y="1340768"/>
            <a:ext cx="8248430" cy="5328592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>
                <a:latin typeface="+mj-ea"/>
                <a:ea typeface="+mj-ea"/>
              </a:rPr>
              <a:t>R + </a:t>
            </a:r>
            <a:r>
              <a:rPr lang="en-US" altLang="zh-TW" dirty="0" err="1" smtClean="0">
                <a:latin typeface="+mj-ea"/>
                <a:ea typeface="+mj-ea"/>
              </a:rPr>
              <a:t>iSmartScore</a:t>
            </a:r>
            <a:r>
              <a:rPr lang="zh-TW" altLang="zh-TW" dirty="0" smtClean="0">
                <a:latin typeface="+mj-ea"/>
                <a:ea typeface="+mj-ea"/>
              </a:rPr>
              <a:t>雖解決了傳統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軟體的一些問題，但它仍有許多的缺點，如下所示：</a:t>
            </a: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它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無法</a:t>
            </a:r>
            <a:r>
              <a:rPr lang="zh-TW" altLang="en-US" dirty="0" smtClean="0">
                <a:latin typeface="+mj-ea"/>
                <a:ea typeface="+mj-ea"/>
              </a:rPr>
              <a:t>處理資料欄位中的空值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錯誤值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離群值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它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無法</a:t>
            </a:r>
            <a:r>
              <a:rPr lang="zh-TW" altLang="en-US" dirty="0" smtClean="0">
                <a:latin typeface="+mj-ea"/>
                <a:ea typeface="+mj-ea"/>
              </a:rPr>
              <a:t>填補資料欄位中的空值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它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無法</a:t>
            </a:r>
            <a:r>
              <a:rPr lang="zh-TW" altLang="en-US" dirty="0" smtClean="0">
                <a:latin typeface="+mj-ea"/>
                <a:ea typeface="+mj-ea"/>
              </a:rPr>
              <a:t>將資料重新編碼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它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無法</a:t>
            </a:r>
            <a:r>
              <a:rPr lang="zh-TW" altLang="en-US" dirty="0" smtClean="0">
                <a:latin typeface="+mj-ea"/>
                <a:ea typeface="+mj-ea"/>
              </a:rPr>
              <a:t>產生衍生性欄位並過濾資料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它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無法</a:t>
            </a:r>
            <a:r>
              <a:rPr lang="zh-TW" altLang="en-US" dirty="0" smtClean="0">
                <a:latin typeface="+mj-ea"/>
                <a:ea typeface="+mj-ea"/>
              </a:rPr>
              <a:t>自動計算出對分類結果有幫助的關鍵屬性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它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無法</a:t>
            </a:r>
            <a:r>
              <a:rPr lang="zh-TW" altLang="en-US" dirty="0" smtClean="0">
                <a:latin typeface="+mj-ea"/>
                <a:ea typeface="+mj-ea"/>
              </a:rPr>
              <a:t>根據目標類別的分</a:t>
            </a:r>
            <a:r>
              <a:rPr lang="zh-TW" altLang="zh-TW" dirty="0" smtClean="0">
                <a:latin typeface="+mj-ea"/>
                <a:ea typeface="+mj-ea"/>
              </a:rPr>
              <a:t>布</a:t>
            </a:r>
            <a:r>
              <a:rPr lang="zh-TW" altLang="en-US" dirty="0" smtClean="0">
                <a:latin typeface="+mj-ea"/>
                <a:ea typeface="+mj-ea"/>
              </a:rPr>
              <a:t>情形</a:t>
            </a:r>
            <a:r>
              <a:rPr lang="zh-TW" altLang="en-US" sz="2000" dirty="0" smtClean="0">
                <a:latin typeface="+mj-ea"/>
                <a:ea typeface="+mj-ea"/>
              </a:rPr>
              <a:t>，</a:t>
            </a:r>
            <a:r>
              <a:rPr lang="zh-TW" altLang="en-US" dirty="0" smtClean="0">
                <a:latin typeface="+mj-ea"/>
                <a:ea typeface="+mj-ea"/>
              </a:rPr>
              <a:t>自動進行效能最佳化，找出最佳的分類參數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無法處理類別分佈不平衡的問題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zh-TW" dirty="0" smtClean="0">
                <a:latin typeface="+mj-ea"/>
                <a:ea typeface="+mj-ea"/>
              </a:rPr>
              <a:t> ，使得分類的結果最佳化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  <a:cs typeface="Times New Roman" pitchFamily="18" charset="0"/>
              </a:rPr>
              <a:t>它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rPr>
              <a:t>無法</a:t>
            </a:r>
            <a:r>
              <a:rPr lang="zh-TW" altLang="en-US" dirty="0" smtClean="0">
                <a:latin typeface="+mj-ea"/>
                <a:ea typeface="+mj-ea"/>
                <a:cs typeface="Times New Roman" pitchFamily="18" charset="0"/>
              </a:rPr>
              <a:t>比較不同分類模型間的差異</a:t>
            </a:r>
            <a:r>
              <a:rPr lang="en-US" altLang="zh-TW" dirty="0" smtClean="0"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+mj-ea"/>
                <a:ea typeface="+mj-ea"/>
                <a:cs typeface="Times New Roman" pitchFamily="18" charset="0"/>
              </a:rPr>
              <a:t>因為只有一種模型</a:t>
            </a:r>
            <a:r>
              <a:rPr lang="en-US" altLang="zh-TW" dirty="0" smtClean="0">
                <a:latin typeface="+mj-ea"/>
                <a:ea typeface="+mj-ea"/>
                <a:cs typeface="Times New Roman" pitchFamily="18" charset="0"/>
              </a:rPr>
              <a:t>)</a:t>
            </a: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它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沒有</a:t>
            </a:r>
            <a:r>
              <a:rPr lang="zh-TW" altLang="zh-TW" dirty="0" smtClean="0">
                <a:latin typeface="+mj-ea"/>
                <a:ea typeface="+mj-ea"/>
              </a:rPr>
              <a:t>考慮到知識分享這方面的問題，造成知識傳承上的困難</a:t>
            </a:r>
          </a:p>
          <a:p>
            <a:r>
              <a:rPr lang="zh-TW" altLang="zh-TW" dirty="0" smtClean="0">
                <a:latin typeface="+mj-ea"/>
                <a:ea typeface="+mj-ea"/>
              </a:rPr>
              <a:t>以上缺點中，以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(6)</a:t>
            </a:r>
            <a:r>
              <a:rPr lang="zh-TW" altLang="zh-TW" dirty="0" smtClean="0">
                <a:latin typeface="+mj-ea"/>
                <a:ea typeface="+mj-ea"/>
              </a:rPr>
              <a:t>最為嚴重且致命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在企業實務的應用中，其目標類別的分布通常是非常不平衡的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若系統無法有效的處理這個問題，其分類的效能將會大打折扣</a:t>
            </a:r>
            <a:endParaRPr lang="en-US" altLang="zh-TW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圖片 1" descr="2045-immortal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358114" cy="1571636"/>
          </a:xfrm>
        </p:spPr>
        <p:txBody>
          <a:bodyPr vert="horz" lIns="0" rIns="0" bIns="0" anchor="b">
            <a:normAutofit/>
          </a:bodyPr>
          <a:lstStyle/>
          <a:p>
            <a:r>
              <a:rPr lang="en-US" altLang="zh-TW" dirty="0" smtClean="0"/>
              <a:t>Microsoft SQL Server 2008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Cloud Computing</a:t>
            </a:r>
            <a:endParaRPr lang="zh-TW" altLang="en-US" dirty="0" smtClean="0"/>
          </a:p>
        </p:txBody>
      </p:sp>
      <p:pic>
        <p:nvPicPr>
          <p:cNvPr id="57347" name="內容版面配置區 7" descr="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7313" y="2071710"/>
            <a:ext cx="6534150" cy="4500562"/>
          </a:xfrm>
          <a:ln>
            <a:solidFill>
              <a:schemeClr val="tx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357313" y="3286147"/>
            <a:ext cx="6506528" cy="785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10400"/>
          </a:xfrm>
        </p:spPr>
        <p:txBody>
          <a:bodyPr/>
          <a:lstStyle/>
          <a:p>
            <a:r>
              <a:rPr lang="en-US" altLang="zh-TW" dirty="0" smtClean="0"/>
              <a:t>Related Work: Microsoft CC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500034" y="1844824"/>
            <a:ext cx="8104414" cy="4464496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+mj-ea"/>
                <a:ea typeface="+mj-ea"/>
              </a:rPr>
              <a:t>在</a:t>
            </a:r>
            <a:r>
              <a:rPr lang="en-US" altLang="zh-TW" dirty="0" smtClean="0">
                <a:latin typeface="+mj-ea"/>
                <a:ea typeface="+mj-ea"/>
              </a:rPr>
              <a:t>2010</a:t>
            </a:r>
            <a:r>
              <a:rPr lang="zh-TW" altLang="zh-TW" dirty="0" smtClean="0">
                <a:latin typeface="+mj-ea"/>
                <a:ea typeface="+mj-ea"/>
              </a:rPr>
              <a:t>年時，微軟也推出了雲端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系統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en-US" altLang="zh-TW" dirty="0" smtClean="0">
                <a:latin typeface="+mj-ea"/>
                <a:ea typeface="+mj-ea"/>
                <a:hlinkClick r:id="rId3"/>
              </a:rPr>
              <a:t>http://www.sqlserverdatamining.com/cloud/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</a:p>
          <a:p>
            <a:r>
              <a:rPr lang="zh-TW" altLang="zh-TW" dirty="0" smtClean="0">
                <a:latin typeface="+mj-ea"/>
                <a:ea typeface="+mj-ea"/>
              </a:rPr>
              <a:t>基本上，微軟所推出的系統是將</a:t>
            </a:r>
            <a:r>
              <a:rPr lang="en-US" altLang="zh-TW" dirty="0" smtClean="0">
                <a:latin typeface="+mj-ea"/>
                <a:ea typeface="+mj-ea"/>
              </a:rPr>
              <a:t>SQL Server 2005</a:t>
            </a:r>
            <a:r>
              <a:rPr lang="zh-TW" altLang="zh-TW" dirty="0" smtClean="0">
                <a:latin typeface="+mj-ea"/>
                <a:ea typeface="+mj-ea"/>
              </a:rPr>
              <a:t>的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功能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網路化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因此，其分類的結果和直接在</a:t>
            </a:r>
            <a:r>
              <a:rPr lang="en-US" altLang="zh-TW" dirty="0" smtClean="0">
                <a:latin typeface="+mj-ea"/>
                <a:ea typeface="+mj-ea"/>
              </a:rPr>
              <a:t>SQL Server 2005</a:t>
            </a:r>
            <a:r>
              <a:rPr lang="zh-TW" altLang="zh-TW" dirty="0" smtClean="0">
                <a:latin typeface="+mj-ea"/>
                <a:ea typeface="+mj-ea"/>
              </a:rPr>
              <a:t>中</a:t>
            </a:r>
            <a:r>
              <a:rPr lang="zh-TW" altLang="en-US" dirty="0" smtClean="0">
                <a:latin typeface="+mj-ea"/>
                <a:ea typeface="+mj-ea"/>
              </a:rPr>
              <a:t>探勘</a:t>
            </a:r>
            <a:r>
              <a:rPr lang="zh-TW" altLang="zh-TW" dirty="0" smtClean="0">
                <a:latin typeface="+mj-ea"/>
                <a:ea typeface="+mj-ea"/>
              </a:rPr>
              <a:t>的結果是一樣的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網路化後，它和</a:t>
            </a:r>
            <a:r>
              <a:rPr lang="en-US" altLang="zh-TW" dirty="0" smtClean="0">
                <a:latin typeface="+mj-ea"/>
                <a:ea typeface="+mj-ea"/>
              </a:rPr>
              <a:t>R + </a:t>
            </a:r>
            <a:r>
              <a:rPr lang="en-US" altLang="zh-TW" dirty="0" err="1" smtClean="0">
                <a:latin typeface="+mj-ea"/>
                <a:ea typeface="+mj-ea"/>
              </a:rPr>
              <a:t>iSmartScore</a:t>
            </a:r>
            <a:r>
              <a:rPr lang="zh-TW" altLang="zh-TW" dirty="0" smtClean="0">
                <a:latin typeface="+mj-ea"/>
                <a:ea typeface="+mj-ea"/>
              </a:rPr>
              <a:t>一樣，變成是線上的</a:t>
            </a:r>
            <a:r>
              <a:rPr lang="en-US" altLang="zh-TW" dirty="0" smtClean="0">
                <a:latin typeface="+mj-ea"/>
                <a:ea typeface="+mj-ea"/>
              </a:rPr>
              <a:t>DATA MINING</a:t>
            </a:r>
            <a:r>
              <a:rPr lang="zh-TW" altLang="zh-TW" dirty="0" smtClean="0">
                <a:latin typeface="+mj-ea"/>
                <a:ea typeface="+mj-ea"/>
              </a:rPr>
              <a:t>軟體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zh-TW" dirty="0" smtClean="0">
                <a:latin typeface="+mj-ea"/>
                <a:ea typeface="+mj-ea"/>
              </a:rPr>
              <a:t>它和</a:t>
            </a:r>
            <a:r>
              <a:rPr lang="en-US" altLang="zh-TW" dirty="0" smtClean="0">
                <a:latin typeface="+mj-ea"/>
                <a:ea typeface="+mj-ea"/>
              </a:rPr>
              <a:t>R + </a:t>
            </a:r>
            <a:r>
              <a:rPr lang="en-US" altLang="zh-TW" dirty="0" err="1" smtClean="0">
                <a:latin typeface="+mj-ea"/>
                <a:ea typeface="+mj-ea"/>
              </a:rPr>
              <a:t>iSmartScore</a:t>
            </a:r>
            <a:r>
              <a:rPr lang="zh-TW" altLang="zh-TW" dirty="0" smtClean="0">
                <a:latin typeface="+mj-ea"/>
                <a:ea typeface="+mj-ea"/>
              </a:rPr>
              <a:t>一樣有相同的缺點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zh-TW" dirty="0" smtClean="0">
                <a:latin typeface="+mj-ea"/>
                <a:ea typeface="+mj-ea"/>
              </a:rPr>
              <a:t>同時，由於它正在開發中，在處理的資料量及系統的穩定性上，都還有相當的改進空間</a:t>
            </a:r>
            <a:endParaRPr lang="en-US" altLang="zh-TW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42910" y="1916832"/>
            <a:ext cx="7772400" cy="893266"/>
          </a:xfrm>
        </p:spPr>
        <p:txBody>
          <a:bodyPr/>
          <a:lstStyle/>
          <a:p>
            <a:pPr algn="ctr"/>
            <a:r>
              <a:rPr lang="en-US" altLang="zh-TW" sz="6600" dirty="0" smtClean="0"/>
              <a:t>CDMS Smart Score II</a:t>
            </a:r>
            <a:endParaRPr lang="zh-TW" altLang="en-US" sz="66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642910" y="3212976"/>
            <a:ext cx="7772400" cy="2735734"/>
          </a:xfrm>
        </p:spPr>
        <p:txBody>
          <a:bodyPr>
            <a:normAutofit/>
          </a:bodyPr>
          <a:lstStyle/>
          <a:p>
            <a:r>
              <a:rPr lang="zh-TW" altLang="zh-TW" sz="2800" dirty="0" smtClean="0">
                <a:latin typeface="+mj-ea"/>
                <a:ea typeface="+mj-ea"/>
              </a:rPr>
              <a:t>傳統</a:t>
            </a:r>
            <a:r>
              <a:rPr lang="en-US" altLang="zh-TW" sz="2800" dirty="0" smtClean="0">
                <a:latin typeface="+mj-ea"/>
                <a:ea typeface="+mj-ea"/>
              </a:rPr>
              <a:t>DATA MINING</a:t>
            </a:r>
            <a:r>
              <a:rPr lang="zh-TW" altLang="zh-TW" sz="2800" dirty="0" smtClean="0">
                <a:latin typeface="+mj-ea"/>
                <a:ea typeface="+mj-ea"/>
              </a:rPr>
              <a:t>軟體有著貴、軟體操作不易、人員訓練困難、分類效能不佳、系統安裝及版本更新不易、知識分享困難及</a:t>
            </a:r>
            <a:r>
              <a:rPr lang="zh-TW" altLang="en-US" sz="2800" dirty="0" smtClean="0">
                <a:latin typeface="+mj-ea"/>
                <a:ea typeface="+mj-ea"/>
              </a:rPr>
              <a:t>探勘</a:t>
            </a:r>
            <a:r>
              <a:rPr lang="zh-TW" altLang="zh-TW" sz="2800" dirty="0" smtClean="0">
                <a:latin typeface="+mj-ea"/>
                <a:ea typeface="+mj-ea"/>
              </a:rPr>
              <a:t>場地受限，行動</a:t>
            </a:r>
            <a:r>
              <a:rPr lang="zh-TW" altLang="en-US" sz="2800" dirty="0" smtClean="0">
                <a:latin typeface="+mj-ea"/>
                <a:ea typeface="+mj-ea"/>
              </a:rPr>
              <a:t>探勘</a:t>
            </a:r>
            <a:r>
              <a:rPr lang="zh-TW" altLang="zh-TW" sz="2800" dirty="0" smtClean="0">
                <a:latin typeface="+mj-ea"/>
                <a:ea typeface="+mj-ea"/>
              </a:rPr>
              <a:t>無法達成等的諸多缺點。銘傳大學雲端</a:t>
            </a:r>
            <a:r>
              <a:rPr lang="en-US" altLang="zh-TW" sz="2800" dirty="0" smtClean="0">
                <a:latin typeface="+mj-ea"/>
                <a:ea typeface="+mj-ea"/>
              </a:rPr>
              <a:t>DATA MINING</a:t>
            </a:r>
            <a:r>
              <a:rPr lang="zh-TW" altLang="zh-TW" sz="2800" dirty="0" smtClean="0">
                <a:latin typeface="+mj-ea"/>
                <a:ea typeface="+mj-ea"/>
              </a:rPr>
              <a:t>決策分析平台</a:t>
            </a:r>
            <a:r>
              <a:rPr lang="en-US" altLang="zh-TW" sz="2800" dirty="0" smtClean="0">
                <a:latin typeface="+mj-ea"/>
                <a:ea typeface="+mj-ea"/>
              </a:rPr>
              <a:t>-CDMS Smart Score II</a:t>
            </a:r>
            <a:r>
              <a:rPr lang="zh-TW" altLang="zh-TW" sz="2800" dirty="0" smtClean="0">
                <a:latin typeface="+mj-ea"/>
                <a:ea typeface="+mj-ea"/>
              </a:rPr>
              <a:t>的問世，一舉攻克了這些難題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eter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87630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282" y="704088"/>
            <a:ext cx="8786874" cy="86752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Knowledge Discovery in Database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98545" y="2281230"/>
            <a:ext cx="3810000" cy="25146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392185" y="1900230"/>
            <a:ext cx="3597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Data Warehousing (DB &amp; SSIS)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421282" y="1928805"/>
            <a:ext cx="755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SSAS</a:t>
            </a: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5167282" y="2281230"/>
            <a:ext cx="1371600" cy="25146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6858016" y="1928802"/>
            <a:ext cx="742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A50021"/>
                </a:solidFill>
                <a:latin typeface="微軟正黑體" pitchFamily="34" charset="-120"/>
                <a:ea typeface="微軟正黑體" pitchFamily="34" charset="-120"/>
              </a:rPr>
              <a:t>SSRS</a:t>
            </a:r>
            <a:endParaRPr lang="en-US" altLang="zh-TW" b="1" dirty="0">
              <a:solidFill>
                <a:srgbClr val="A5002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CDMS Smart Score II</a:t>
            </a:r>
            <a:r>
              <a:rPr lang="zh-TW" altLang="en-US" dirty="0" smtClean="0"/>
              <a:t>的功能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90830" y="1988840"/>
            <a:ext cx="8113618" cy="4320480"/>
          </a:xfrm>
        </p:spPr>
        <p:txBody>
          <a:bodyPr>
            <a:normAutofit/>
          </a:bodyPr>
          <a:lstStyle/>
          <a:p>
            <a:pPr lvl="0"/>
            <a:r>
              <a:rPr lang="en-US" altLang="zh-TW" dirty="0" smtClean="0">
                <a:latin typeface="+mj-ea"/>
                <a:ea typeface="+mj-ea"/>
              </a:rPr>
              <a:t>CDMS Smart Score II</a:t>
            </a:r>
            <a:r>
              <a:rPr lang="zh-TW" altLang="zh-TW" dirty="0" smtClean="0">
                <a:latin typeface="+mj-ea"/>
                <a:ea typeface="+mj-ea"/>
              </a:rPr>
              <a:t>擁有在</a:t>
            </a:r>
            <a:r>
              <a:rPr lang="zh-TW" altLang="en-US" dirty="0" smtClean="0">
                <a:latin typeface="+mj-ea"/>
                <a:ea typeface="+mj-ea"/>
              </a:rPr>
              <a:t>資料採礦</a:t>
            </a:r>
            <a:r>
              <a:rPr lang="zh-TW" altLang="zh-TW" dirty="0" smtClean="0">
                <a:latin typeface="+mj-ea"/>
                <a:ea typeface="+mj-ea"/>
              </a:rPr>
              <a:t>領域最常用的四大技術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分類</a:t>
            </a:r>
            <a:r>
              <a:rPr lang="en-US" altLang="zh-TW" dirty="0" smtClean="0">
                <a:latin typeface="+mj-ea"/>
                <a:ea typeface="+mj-ea"/>
              </a:rPr>
              <a:t>(Classification)</a:t>
            </a: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預測</a:t>
            </a:r>
            <a:r>
              <a:rPr lang="en-US" altLang="zh-TW" dirty="0" smtClean="0">
                <a:latin typeface="+mj-ea"/>
                <a:ea typeface="+mj-ea"/>
              </a:rPr>
              <a:t>(Prediction)</a:t>
            </a: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分群</a:t>
            </a:r>
            <a:r>
              <a:rPr lang="en-US" altLang="zh-TW" dirty="0" smtClean="0">
                <a:latin typeface="+mj-ea"/>
                <a:ea typeface="+mj-ea"/>
              </a:rPr>
              <a:t>(Clustering)</a:t>
            </a:r>
          </a:p>
          <a:p>
            <a:pPr lvl="1"/>
            <a:r>
              <a:rPr lang="zh-TW" altLang="zh-TW" dirty="0" smtClean="0">
                <a:latin typeface="+mj-ea"/>
                <a:ea typeface="+mj-ea"/>
              </a:rPr>
              <a:t>關聯</a:t>
            </a:r>
            <a:r>
              <a:rPr lang="en-US" altLang="zh-TW" dirty="0" smtClean="0">
                <a:latin typeface="+mj-ea"/>
                <a:ea typeface="+mj-ea"/>
              </a:rPr>
              <a:t>(Association)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CDMS Smart Score II</a:t>
            </a:r>
            <a:r>
              <a:rPr lang="zh-TW" altLang="en-US" dirty="0" smtClean="0"/>
              <a:t>的功能</a:t>
            </a:r>
            <a:endParaRPr lang="zh-TW" altLang="en-US" dirty="0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047" y="2291300"/>
            <a:ext cx="7563906" cy="36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411760" y="2433662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預測資料所屬的類別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56176" y="2420888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預測資料所對應的數值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CDMS Smart Score II</a:t>
            </a:r>
            <a:r>
              <a:rPr lang="zh-TW" altLang="en-US" dirty="0" smtClean="0"/>
              <a:t>的功能</a:t>
            </a:r>
            <a:endParaRPr lang="zh-TW" altLang="en-US" dirty="0"/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7763959" cy="341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317393" y="2708920"/>
            <a:ext cx="1246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發掘資料間的內部結構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00192" y="2721694"/>
            <a:ext cx="1152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找出那些事件常常一起出現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720080"/>
          </a:xfrm>
        </p:spPr>
        <p:txBody>
          <a:bodyPr vert="horz" lIns="0" rIns="0" bIns="0" anchor="b">
            <a:normAutofit fontScale="90000"/>
          </a:bodyPr>
          <a:lstStyle/>
          <a:p>
            <a:pPr algn="ctr"/>
            <a:r>
              <a:rPr lang="en-US" altLang="zh-TW" dirty="0" smtClean="0"/>
              <a:t>System Architecture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 Classification</a:t>
            </a:r>
            <a:endParaRPr lang="zh-TW" altLang="en-US" dirty="0"/>
          </a:p>
        </p:txBody>
      </p:sp>
      <p:grpSp>
        <p:nvGrpSpPr>
          <p:cNvPr id="53" name="群組 52"/>
          <p:cNvGrpSpPr/>
          <p:nvPr/>
        </p:nvGrpSpPr>
        <p:grpSpPr>
          <a:xfrm>
            <a:off x="285720" y="1500174"/>
            <a:ext cx="8377294" cy="5060130"/>
            <a:chOff x="285720" y="1500174"/>
            <a:chExt cx="8377294" cy="5060130"/>
          </a:xfrm>
        </p:grpSpPr>
        <p:sp>
          <p:nvSpPr>
            <p:cNvPr id="4" name="圓角矩形 3"/>
            <p:cNvSpPr/>
            <p:nvPr/>
          </p:nvSpPr>
          <p:spPr>
            <a:xfrm>
              <a:off x="3019412" y="1857364"/>
              <a:ext cx="2428892" cy="571504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Upload Dataset / </a:t>
              </a:r>
            </a:p>
            <a:p>
              <a:pPr algn="ctr"/>
              <a:r>
                <a:rPr lang="en-US" altLang="zh-TW" dirty="0" smtClean="0"/>
                <a:t>Database Connection</a:t>
              </a:r>
              <a:endParaRPr lang="zh-TW" altLang="en-US" dirty="0" smtClean="0"/>
            </a:p>
          </p:txBody>
        </p:sp>
        <p:pic>
          <p:nvPicPr>
            <p:cNvPr id="5" name="圖片 4" descr="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958" y="1500174"/>
              <a:ext cx="304800" cy="466725"/>
            </a:xfrm>
            <a:prstGeom prst="rect">
              <a:avLst/>
            </a:prstGeom>
          </p:spPr>
        </p:pic>
        <p:pic>
          <p:nvPicPr>
            <p:cNvPr id="6" name="圖片 5" descr="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0" y="1911372"/>
              <a:ext cx="304800" cy="466725"/>
            </a:xfrm>
            <a:prstGeom prst="rect">
              <a:avLst/>
            </a:prstGeom>
          </p:spPr>
        </p:pic>
        <p:pic>
          <p:nvPicPr>
            <p:cNvPr id="7" name="圖片 6" descr="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958" y="2285992"/>
              <a:ext cx="304800" cy="466725"/>
            </a:xfrm>
            <a:prstGeom prst="rect">
              <a:avLst/>
            </a:prstGeom>
          </p:spPr>
        </p:pic>
        <p:sp>
          <p:nvSpPr>
            <p:cNvPr id="8" name="圓角矩形 7"/>
            <p:cNvSpPr/>
            <p:nvPr/>
          </p:nvSpPr>
          <p:spPr>
            <a:xfrm>
              <a:off x="1233462" y="1857364"/>
              <a:ext cx="1214446" cy="571504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Member</a:t>
              </a:r>
            </a:p>
            <a:p>
              <a:pPr algn="ctr"/>
              <a:r>
                <a:rPr lang="en-US" altLang="zh-TW" dirty="0" smtClean="0"/>
                <a:t>Login</a:t>
              </a:r>
              <a:endParaRPr lang="zh-TW" altLang="en-US" dirty="0"/>
            </a:p>
          </p:txBody>
        </p:sp>
        <p:cxnSp>
          <p:nvCxnSpPr>
            <p:cNvPr id="10" name="直線單箭頭接點 9"/>
            <p:cNvCxnSpPr>
              <a:stCxn id="6" idx="3"/>
              <a:endCxn id="8" idx="1"/>
            </p:cNvCxnSpPr>
            <p:nvPr/>
          </p:nvCxnSpPr>
          <p:spPr>
            <a:xfrm flipV="1">
              <a:off x="590520" y="2143116"/>
              <a:ext cx="642942" cy="1619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>
              <a:stCxn id="5" idx="3"/>
              <a:endCxn id="8" idx="1"/>
            </p:cNvCxnSpPr>
            <p:nvPr/>
          </p:nvCxnSpPr>
          <p:spPr>
            <a:xfrm>
              <a:off x="966758" y="1733537"/>
              <a:ext cx="266704" cy="409579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>
              <a:stCxn id="7" idx="3"/>
              <a:endCxn id="8" idx="1"/>
            </p:cNvCxnSpPr>
            <p:nvPr/>
          </p:nvCxnSpPr>
          <p:spPr>
            <a:xfrm flipV="1">
              <a:off x="966758" y="2143116"/>
              <a:ext cx="266704" cy="376239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8" idx="3"/>
              <a:endCxn id="4" idx="1"/>
            </p:cNvCxnSpPr>
            <p:nvPr/>
          </p:nvCxnSpPr>
          <p:spPr>
            <a:xfrm>
              <a:off x="2447908" y="2143116"/>
              <a:ext cx="571504" cy="1588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圓柱 17"/>
            <p:cNvSpPr/>
            <p:nvPr/>
          </p:nvSpPr>
          <p:spPr>
            <a:xfrm>
              <a:off x="6019808" y="1749372"/>
              <a:ext cx="1285884" cy="785818"/>
            </a:xfrm>
            <a:prstGeom prst="can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lt1"/>
                  </a:solidFill>
                </a:rPr>
                <a:t>Flat File / Database</a:t>
              </a:r>
              <a:endParaRPr lang="zh-TW" altLang="en-US" dirty="0" smtClean="0">
                <a:solidFill>
                  <a:schemeClr val="lt1"/>
                </a:solidFill>
              </a:endParaRPr>
            </a:p>
          </p:txBody>
        </p:sp>
        <p:cxnSp>
          <p:nvCxnSpPr>
            <p:cNvPr id="20" name="直線單箭頭接點 19"/>
            <p:cNvCxnSpPr>
              <a:stCxn id="18" idx="2"/>
              <a:endCxn id="4" idx="3"/>
            </p:cNvCxnSpPr>
            <p:nvPr/>
          </p:nvCxnSpPr>
          <p:spPr>
            <a:xfrm rot="10800000" flipV="1">
              <a:off x="5448304" y="2142280"/>
              <a:ext cx="571504" cy="835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圓柱 22"/>
            <p:cNvSpPr/>
            <p:nvPr/>
          </p:nvSpPr>
          <p:spPr>
            <a:xfrm>
              <a:off x="1200972" y="2786058"/>
              <a:ext cx="1285884" cy="785818"/>
            </a:xfrm>
            <a:prstGeom prst="can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lt1"/>
                  </a:solidFill>
                </a:rPr>
                <a:t>Member Database</a:t>
              </a:r>
              <a:endParaRPr lang="zh-TW" altLang="en-US" dirty="0" smtClean="0">
                <a:solidFill>
                  <a:schemeClr val="lt1"/>
                </a:solidFill>
              </a:endParaRPr>
            </a:p>
          </p:txBody>
        </p:sp>
        <p:cxnSp>
          <p:nvCxnSpPr>
            <p:cNvPr id="24" name="直線單箭頭接點 23"/>
            <p:cNvCxnSpPr>
              <a:stCxn id="23" idx="1"/>
              <a:endCxn id="8" idx="2"/>
            </p:cNvCxnSpPr>
            <p:nvPr/>
          </p:nvCxnSpPr>
          <p:spPr>
            <a:xfrm rot="16200000" flipV="1">
              <a:off x="1663705" y="2605848"/>
              <a:ext cx="357190" cy="3229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圓角矩形 26"/>
            <p:cNvSpPr/>
            <p:nvPr/>
          </p:nvSpPr>
          <p:spPr>
            <a:xfrm>
              <a:off x="4305296" y="2857496"/>
              <a:ext cx="1214446" cy="571504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Attribute Selection</a:t>
              </a:r>
              <a:endParaRPr lang="zh-TW" altLang="en-US" dirty="0" smtClean="0"/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5876932" y="2857496"/>
              <a:ext cx="1214446" cy="571504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Partition Dataset</a:t>
              </a:r>
              <a:endParaRPr lang="zh-TW" altLang="en-US" dirty="0" smtClean="0"/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2733660" y="2857496"/>
              <a:ext cx="1214446" cy="571504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Target Attribute</a:t>
              </a:r>
              <a:endParaRPr lang="zh-TW" altLang="en-US" dirty="0" smtClean="0"/>
            </a:p>
          </p:txBody>
        </p:sp>
        <p:cxnSp>
          <p:nvCxnSpPr>
            <p:cNvPr id="32" name="肘形接點 31"/>
            <p:cNvCxnSpPr>
              <a:stCxn id="4" idx="2"/>
              <a:endCxn id="29" idx="0"/>
            </p:cNvCxnSpPr>
            <p:nvPr/>
          </p:nvCxnSpPr>
          <p:spPr>
            <a:xfrm rot="5400000">
              <a:off x="3573057" y="2196695"/>
              <a:ext cx="428628" cy="892975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>
              <a:stCxn id="29" idx="3"/>
              <a:endCxn id="27" idx="1"/>
            </p:cNvCxnSpPr>
            <p:nvPr/>
          </p:nvCxnSpPr>
          <p:spPr>
            <a:xfrm>
              <a:off x="3948106" y="3143248"/>
              <a:ext cx="357190" cy="1588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>
              <a:stCxn id="27" idx="3"/>
              <a:endCxn id="28" idx="1"/>
            </p:cNvCxnSpPr>
            <p:nvPr/>
          </p:nvCxnSpPr>
          <p:spPr>
            <a:xfrm>
              <a:off x="5519742" y="3143248"/>
              <a:ext cx="357190" cy="1588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圓角矩形 38"/>
            <p:cNvSpPr/>
            <p:nvPr/>
          </p:nvSpPr>
          <p:spPr>
            <a:xfrm>
              <a:off x="7448568" y="2857496"/>
              <a:ext cx="1214446" cy="571504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Data</a:t>
              </a:r>
            </a:p>
            <a:p>
              <a:pPr algn="ctr"/>
              <a:r>
                <a:rPr lang="en-US" altLang="zh-TW" dirty="0" smtClean="0"/>
                <a:t>Cleansing</a:t>
              </a:r>
              <a:endParaRPr lang="zh-TW" altLang="en-US" dirty="0" smtClean="0"/>
            </a:p>
          </p:txBody>
        </p:sp>
        <p:cxnSp>
          <p:nvCxnSpPr>
            <p:cNvPr id="40" name="直線單箭頭接點 39"/>
            <p:cNvCxnSpPr>
              <a:stCxn id="28" idx="3"/>
              <a:endCxn id="39" idx="1"/>
            </p:cNvCxnSpPr>
            <p:nvPr/>
          </p:nvCxnSpPr>
          <p:spPr>
            <a:xfrm>
              <a:off x="7091378" y="3143248"/>
              <a:ext cx="357190" cy="1588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圓角矩形 42"/>
            <p:cNvSpPr/>
            <p:nvPr/>
          </p:nvSpPr>
          <p:spPr>
            <a:xfrm>
              <a:off x="2657362" y="3857628"/>
              <a:ext cx="1371934" cy="571504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Null Value Imputation</a:t>
              </a:r>
              <a:endParaRPr lang="zh-TW" altLang="en-US" dirty="0" smtClean="0"/>
            </a:p>
          </p:txBody>
        </p:sp>
        <p:sp>
          <p:nvSpPr>
            <p:cNvPr id="46" name="圓角矩形 45"/>
            <p:cNvSpPr/>
            <p:nvPr/>
          </p:nvSpPr>
          <p:spPr>
            <a:xfrm>
              <a:off x="1285852" y="3857628"/>
              <a:ext cx="1143008" cy="571504"/>
            </a:xfrm>
            <a:prstGeom prst="roundRect">
              <a:avLst/>
            </a:prstGeom>
            <a:solidFill>
              <a:srgbClr val="B86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Data</a:t>
              </a:r>
            </a:p>
            <a:p>
              <a:pPr algn="ctr"/>
              <a:r>
                <a:rPr lang="en-US" altLang="zh-TW" dirty="0" smtClean="0"/>
                <a:t>Profiling</a:t>
              </a:r>
              <a:endParaRPr lang="zh-TW" altLang="en-US" dirty="0" smtClean="0"/>
            </a:p>
          </p:txBody>
        </p:sp>
        <p:cxnSp>
          <p:nvCxnSpPr>
            <p:cNvPr id="47" name="直線單箭頭接點 46"/>
            <p:cNvCxnSpPr>
              <a:stCxn id="43" idx="1"/>
              <a:endCxn id="46" idx="3"/>
            </p:cNvCxnSpPr>
            <p:nvPr/>
          </p:nvCxnSpPr>
          <p:spPr>
            <a:xfrm rot="10800000">
              <a:off x="2428860" y="4143380"/>
              <a:ext cx="228502" cy="1588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圓角矩形 62"/>
            <p:cNvSpPr/>
            <p:nvPr/>
          </p:nvSpPr>
          <p:spPr>
            <a:xfrm>
              <a:off x="4357686" y="3857628"/>
              <a:ext cx="1143008" cy="571504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Data</a:t>
              </a:r>
            </a:p>
            <a:p>
              <a:pPr algn="ctr"/>
              <a:r>
                <a:rPr lang="en-US" altLang="zh-TW" dirty="0" smtClean="0"/>
                <a:t>Coding</a:t>
              </a:r>
              <a:endParaRPr lang="zh-TW" altLang="en-US" dirty="0" smtClean="0"/>
            </a:p>
          </p:txBody>
        </p:sp>
        <p:cxnSp>
          <p:nvCxnSpPr>
            <p:cNvPr id="64" name="直線單箭頭接點 63"/>
            <p:cNvCxnSpPr>
              <a:stCxn id="43" idx="3"/>
              <a:endCxn id="63" idx="1"/>
            </p:cNvCxnSpPr>
            <p:nvPr/>
          </p:nvCxnSpPr>
          <p:spPr>
            <a:xfrm>
              <a:off x="4029296" y="4143380"/>
              <a:ext cx="328390" cy="1588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圓角矩形 66"/>
            <p:cNvSpPr/>
            <p:nvPr/>
          </p:nvSpPr>
          <p:spPr>
            <a:xfrm>
              <a:off x="5857884" y="3857628"/>
              <a:ext cx="1257312" cy="571504"/>
            </a:xfrm>
            <a:prstGeom prst="roundRect">
              <a:avLst/>
            </a:prstGeom>
            <a:solidFill>
              <a:srgbClr val="6A0C4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Derived</a:t>
              </a:r>
            </a:p>
            <a:p>
              <a:pPr algn="ctr"/>
              <a:r>
                <a:rPr lang="en-US" altLang="zh-TW" dirty="0" smtClean="0"/>
                <a:t>Attributes</a:t>
              </a:r>
              <a:endParaRPr lang="zh-TW" altLang="en-US" dirty="0" smtClean="0"/>
            </a:p>
          </p:txBody>
        </p:sp>
        <p:cxnSp>
          <p:nvCxnSpPr>
            <p:cNvPr id="68" name="直線單箭頭接點 67"/>
            <p:cNvCxnSpPr>
              <a:stCxn id="63" idx="3"/>
              <a:endCxn id="67" idx="1"/>
            </p:cNvCxnSpPr>
            <p:nvPr/>
          </p:nvCxnSpPr>
          <p:spPr>
            <a:xfrm>
              <a:off x="5500694" y="4143380"/>
              <a:ext cx="357190" cy="1588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圓角矩形 72"/>
            <p:cNvSpPr/>
            <p:nvPr/>
          </p:nvSpPr>
          <p:spPr>
            <a:xfrm>
              <a:off x="7500958" y="3857628"/>
              <a:ext cx="1143008" cy="571504"/>
            </a:xfrm>
            <a:prstGeom prst="roundRect">
              <a:avLst/>
            </a:prstGeom>
            <a:solidFill>
              <a:srgbClr val="6A0C4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Data</a:t>
              </a:r>
            </a:p>
            <a:p>
              <a:pPr algn="ctr"/>
              <a:r>
                <a:rPr lang="en-US" altLang="zh-TW" dirty="0" smtClean="0"/>
                <a:t>Filtering</a:t>
              </a:r>
              <a:endParaRPr lang="zh-TW" altLang="en-US" dirty="0" smtClean="0"/>
            </a:p>
          </p:txBody>
        </p:sp>
        <p:cxnSp>
          <p:nvCxnSpPr>
            <p:cNvPr id="74" name="直線單箭頭接點 73"/>
            <p:cNvCxnSpPr>
              <a:stCxn id="67" idx="3"/>
              <a:endCxn id="73" idx="1"/>
            </p:cNvCxnSpPr>
            <p:nvPr/>
          </p:nvCxnSpPr>
          <p:spPr>
            <a:xfrm>
              <a:off x="7115196" y="4143380"/>
              <a:ext cx="385762" cy="1588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圓角矩形 76"/>
            <p:cNvSpPr/>
            <p:nvPr/>
          </p:nvSpPr>
          <p:spPr>
            <a:xfrm>
              <a:off x="2643174" y="4857760"/>
              <a:ext cx="1428760" cy="571504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Attribute Importance</a:t>
              </a:r>
              <a:endParaRPr lang="zh-TW" altLang="en-US" dirty="0" smtClean="0"/>
            </a:p>
          </p:txBody>
        </p:sp>
        <p:sp>
          <p:nvSpPr>
            <p:cNvPr id="78" name="圓角矩形 77"/>
            <p:cNvSpPr/>
            <p:nvPr/>
          </p:nvSpPr>
          <p:spPr>
            <a:xfrm>
              <a:off x="1285852" y="4857760"/>
              <a:ext cx="1143008" cy="571504"/>
            </a:xfrm>
            <a:prstGeom prst="roundRect">
              <a:avLst/>
            </a:prstGeom>
            <a:solidFill>
              <a:srgbClr val="B86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Statistics</a:t>
              </a:r>
              <a:endParaRPr lang="zh-TW" altLang="en-US" dirty="0" smtClean="0"/>
            </a:p>
          </p:txBody>
        </p:sp>
        <p:cxnSp>
          <p:nvCxnSpPr>
            <p:cNvPr id="79" name="直線單箭頭接點 78"/>
            <p:cNvCxnSpPr>
              <a:stCxn id="77" idx="1"/>
              <a:endCxn id="78" idx="3"/>
            </p:cNvCxnSpPr>
            <p:nvPr/>
          </p:nvCxnSpPr>
          <p:spPr>
            <a:xfrm rot="10800000">
              <a:off x="2428860" y="5143512"/>
              <a:ext cx="214314" cy="1588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圖案 82"/>
            <p:cNvCxnSpPr>
              <a:stCxn id="73" idx="3"/>
              <a:endCxn id="77" idx="0"/>
            </p:cNvCxnSpPr>
            <p:nvPr/>
          </p:nvCxnSpPr>
          <p:spPr>
            <a:xfrm flipH="1">
              <a:off x="3357554" y="4143380"/>
              <a:ext cx="5286412" cy="714380"/>
            </a:xfrm>
            <a:prstGeom prst="bentConnector4">
              <a:avLst>
                <a:gd name="adj1" fmla="val -4324"/>
                <a:gd name="adj2" fmla="val 70000"/>
              </a:avLst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圓角矩形 87"/>
            <p:cNvSpPr/>
            <p:nvPr/>
          </p:nvSpPr>
          <p:spPr>
            <a:xfrm>
              <a:off x="4357686" y="4857760"/>
              <a:ext cx="928694" cy="571504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Train</a:t>
              </a:r>
            </a:p>
            <a:p>
              <a:pPr algn="ctr"/>
              <a:r>
                <a:rPr lang="en-US" altLang="zh-TW" dirty="0" smtClean="0"/>
                <a:t>Model</a:t>
              </a:r>
              <a:endParaRPr lang="zh-TW" altLang="en-US" dirty="0" smtClean="0"/>
            </a:p>
          </p:txBody>
        </p:sp>
        <p:cxnSp>
          <p:nvCxnSpPr>
            <p:cNvPr id="89" name="直線單箭頭接點 88"/>
            <p:cNvCxnSpPr>
              <a:stCxn id="77" idx="3"/>
              <a:endCxn id="88" idx="1"/>
            </p:cNvCxnSpPr>
            <p:nvPr/>
          </p:nvCxnSpPr>
          <p:spPr>
            <a:xfrm>
              <a:off x="4071934" y="5143512"/>
              <a:ext cx="285752" cy="1588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圓角矩形 93"/>
            <p:cNvSpPr/>
            <p:nvPr/>
          </p:nvSpPr>
          <p:spPr>
            <a:xfrm>
              <a:off x="5572132" y="4857760"/>
              <a:ext cx="1714512" cy="571504"/>
            </a:xfrm>
            <a:prstGeom prst="round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Threshold</a:t>
              </a:r>
            </a:p>
            <a:p>
              <a:pPr algn="ctr"/>
              <a:r>
                <a:rPr lang="en-US" altLang="zh-TW" dirty="0" smtClean="0"/>
                <a:t>Optimization</a:t>
              </a:r>
              <a:endParaRPr lang="zh-TW" altLang="en-US" dirty="0" smtClean="0"/>
            </a:p>
          </p:txBody>
        </p:sp>
        <p:cxnSp>
          <p:nvCxnSpPr>
            <p:cNvPr id="95" name="直線單箭頭接點 94"/>
            <p:cNvCxnSpPr>
              <a:stCxn id="88" idx="3"/>
              <a:endCxn id="94" idx="1"/>
            </p:cNvCxnSpPr>
            <p:nvPr/>
          </p:nvCxnSpPr>
          <p:spPr>
            <a:xfrm>
              <a:off x="5286380" y="5143512"/>
              <a:ext cx="285752" cy="1588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圓角矩形 97"/>
            <p:cNvSpPr/>
            <p:nvPr/>
          </p:nvSpPr>
          <p:spPr>
            <a:xfrm>
              <a:off x="7643834" y="4857760"/>
              <a:ext cx="928694" cy="571504"/>
            </a:xfrm>
            <a:prstGeom prst="roundRect">
              <a:avLst/>
            </a:prstGeom>
            <a:solidFill>
              <a:srgbClr val="3333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Test</a:t>
              </a:r>
            </a:p>
            <a:p>
              <a:pPr algn="ctr"/>
              <a:r>
                <a:rPr lang="en-US" altLang="zh-TW" dirty="0" smtClean="0"/>
                <a:t>Model</a:t>
              </a:r>
              <a:endParaRPr lang="zh-TW" altLang="en-US" dirty="0" smtClean="0"/>
            </a:p>
          </p:txBody>
        </p:sp>
        <p:cxnSp>
          <p:nvCxnSpPr>
            <p:cNvPr id="99" name="直線單箭頭接點 98"/>
            <p:cNvCxnSpPr>
              <a:stCxn id="94" idx="3"/>
              <a:endCxn id="98" idx="1"/>
            </p:cNvCxnSpPr>
            <p:nvPr/>
          </p:nvCxnSpPr>
          <p:spPr>
            <a:xfrm>
              <a:off x="7286644" y="5143512"/>
              <a:ext cx="357190" cy="1588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圓角矩形 102"/>
            <p:cNvSpPr/>
            <p:nvPr/>
          </p:nvSpPr>
          <p:spPr>
            <a:xfrm>
              <a:off x="5000628" y="5857892"/>
              <a:ext cx="1285884" cy="571504"/>
            </a:xfrm>
            <a:prstGeom prst="roundRect">
              <a:avLst/>
            </a:prstGeom>
            <a:solidFill>
              <a:srgbClr val="6A0C4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Reporting</a:t>
              </a:r>
              <a:endParaRPr lang="zh-TW" altLang="en-US" dirty="0" smtClean="0"/>
            </a:p>
          </p:txBody>
        </p:sp>
        <p:cxnSp>
          <p:nvCxnSpPr>
            <p:cNvPr id="104" name="圖案 103"/>
            <p:cNvCxnSpPr>
              <a:stCxn id="98" idx="3"/>
              <a:endCxn id="103" idx="0"/>
            </p:cNvCxnSpPr>
            <p:nvPr/>
          </p:nvCxnSpPr>
          <p:spPr>
            <a:xfrm flipH="1">
              <a:off x="5643570" y="5143512"/>
              <a:ext cx="2928958" cy="714380"/>
            </a:xfrm>
            <a:prstGeom prst="bentConnector4">
              <a:avLst>
                <a:gd name="adj1" fmla="val -7805"/>
                <a:gd name="adj2" fmla="val 70000"/>
              </a:avLst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圓角矩形 107"/>
            <p:cNvSpPr/>
            <p:nvPr/>
          </p:nvSpPr>
          <p:spPr>
            <a:xfrm>
              <a:off x="6500826" y="5857892"/>
              <a:ext cx="928694" cy="571504"/>
            </a:xfrm>
            <a:prstGeom prst="roundRect">
              <a:avLst/>
            </a:prstGeom>
            <a:solidFill>
              <a:srgbClr val="3333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Single</a:t>
              </a:r>
            </a:p>
            <a:p>
              <a:pPr algn="ctr"/>
              <a:r>
                <a:rPr lang="en-US" altLang="zh-TW" dirty="0" smtClean="0"/>
                <a:t>Score</a:t>
              </a:r>
              <a:endParaRPr lang="zh-TW" altLang="en-US" dirty="0" smtClean="0"/>
            </a:p>
          </p:txBody>
        </p:sp>
        <p:sp>
          <p:nvSpPr>
            <p:cNvPr id="109" name="圓角矩形 108"/>
            <p:cNvSpPr/>
            <p:nvPr/>
          </p:nvSpPr>
          <p:spPr>
            <a:xfrm>
              <a:off x="7643834" y="5857892"/>
              <a:ext cx="928694" cy="571504"/>
            </a:xfrm>
            <a:prstGeom prst="roundRect">
              <a:avLst/>
            </a:prstGeom>
            <a:solidFill>
              <a:srgbClr val="3333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Batch</a:t>
              </a:r>
            </a:p>
            <a:p>
              <a:pPr algn="ctr"/>
              <a:r>
                <a:rPr lang="en-US" altLang="zh-TW" dirty="0" smtClean="0"/>
                <a:t>Score</a:t>
              </a:r>
              <a:endParaRPr lang="zh-TW" altLang="en-US" dirty="0" smtClean="0"/>
            </a:p>
          </p:txBody>
        </p:sp>
        <p:cxnSp>
          <p:nvCxnSpPr>
            <p:cNvPr id="117" name="圖案 116"/>
            <p:cNvCxnSpPr>
              <a:stCxn id="98" idx="3"/>
              <a:endCxn id="108" idx="0"/>
            </p:cNvCxnSpPr>
            <p:nvPr/>
          </p:nvCxnSpPr>
          <p:spPr>
            <a:xfrm flipH="1">
              <a:off x="6965173" y="5143512"/>
              <a:ext cx="1607355" cy="714380"/>
            </a:xfrm>
            <a:prstGeom prst="bentConnector4">
              <a:avLst>
                <a:gd name="adj1" fmla="val -14222"/>
                <a:gd name="adj2" fmla="val 70000"/>
              </a:avLst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圖案 119"/>
            <p:cNvCxnSpPr>
              <a:stCxn id="98" idx="3"/>
              <a:endCxn id="109" idx="0"/>
            </p:cNvCxnSpPr>
            <p:nvPr/>
          </p:nvCxnSpPr>
          <p:spPr>
            <a:xfrm flipH="1">
              <a:off x="8108181" y="5143512"/>
              <a:ext cx="464347" cy="714380"/>
            </a:xfrm>
            <a:prstGeom prst="bentConnector4">
              <a:avLst>
                <a:gd name="adj1" fmla="val -49230"/>
                <a:gd name="adj2" fmla="val 70000"/>
              </a:avLst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圖案 122"/>
            <p:cNvCxnSpPr>
              <a:stCxn id="39" idx="3"/>
              <a:endCxn id="43" idx="0"/>
            </p:cNvCxnSpPr>
            <p:nvPr/>
          </p:nvCxnSpPr>
          <p:spPr>
            <a:xfrm flipH="1">
              <a:off x="3343329" y="3143248"/>
              <a:ext cx="5319685" cy="714380"/>
            </a:xfrm>
            <a:prstGeom prst="bentConnector4">
              <a:avLst>
                <a:gd name="adj1" fmla="val -4297"/>
                <a:gd name="adj2" fmla="val 70000"/>
              </a:avLst>
            </a:prstGeom>
            <a:ln w="28575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圖片 125" descr="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5810271"/>
              <a:ext cx="714375" cy="619125"/>
            </a:xfrm>
            <a:prstGeom prst="rect">
              <a:avLst/>
            </a:prstGeom>
          </p:spPr>
        </p:pic>
        <p:pic>
          <p:nvPicPr>
            <p:cNvPr id="130" name="圖片 129" descr="4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488" y="5829321"/>
              <a:ext cx="838200" cy="600075"/>
            </a:xfrm>
            <a:prstGeom prst="rect">
              <a:avLst/>
            </a:prstGeom>
          </p:spPr>
        </p:pic>
        <p:pic>
          <p:nvPicPr>
            <p:cNvPr id="131" name="圖片 130" descr="5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4414" y="5610224"/>
              <a:ext cx="1285884" cy="9500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14321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200" dirty="0" smtClean="0"/>
              <a:t>- Member </a:t>
            </a:r>
            <a:r>
              <a:rPr lang="en-US" altLang="zh-TW" sz="3200" dirty="0" smtClean="0"/>
              <a:t>Login</a:t>
            </a:r>
            <a:br>
              <a:rPr lang="en-US" altLang="zh-TW" sz="3200" dirty="0" smtClean="0"/>
            </a:br>
            <a:r>
              <a:rPr lang="en-US" altLang="zh-TW" sz="2800" u="sng" dirty="0" smtClean="0">
                <a:hlinkClick r:id="rId3"/>
              </a:rPr>
              <a:t> </a:t>
            </a:r>
            <a:r>
              <a:rPr lang="en-US" altLang="zh-TW" sz="2800" u="sng" dirty="0" smtClean="0">
                <a:solidFill>
                  <a:srgbClr val="3333FF"/>
                </a:solidFill>
                <a:hlinkClick r:id="rId3"/>
              </a:rPr>
              <a:t>http://120.125.85.66/mining/index.php</a:t>
            </a:r>
            <a:r>
              <a:rPr lang="zh-TW" altLang="zh-TW" sz="2800" dirty="0" smtClean="0"/>
              <a:t/>
            </a:r>
            <a:br>
              <a:rPr lang="zh-TW" altLang="zh-TW" sz="2800" dirty="0" smtClean="0"/>
            </a:br>
            <a:endParaRPr lang="zh-TW" altLang="en-US" sz="3200" dirty="0"/>
          </a:p>
        </p:txBody>
      </p:sp>
      <p:pic>
        <p:nvPicPr>
          <p:cNvPr id="10" name="內容版面配置區 9" descr="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1988840"/>
            <a:ext cx="4968989" cy="3551039"/>
          </a:xfrm>
        </p:spPr>
      </p:pic>
      <p:sp>
        <p:nvSpPr>
          <p:cNvPr id="11" name="文字方塊 10"/>
          <p:cNvSpPr txBox="1"/>
          <p:nvPr/>
        </p:nvSpPr>
        <p:spPr>
          <a:xfrm>
            <a:off x="611560" y="58772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j-ea"/>
                <a:ea typeface="+mj-ea"/>
              </a:rPr>
              <a:t>CDMS Smart Score II</a:t>
            </a:r>
            <a:r>
              <a:rPr lang="zh-TW" altLang="zh-TW" dirty="0" smtClean="0">
                <a:latin typeface="+mj-ea"/>
                <a:ea typeface="+mj-ea"/>
              </a:rPr>
              <a:t>是適合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多人</a:t>
            </a:r>
            <a:r>
              <a:rPr lang="zh-TW" altLang="zh-TW" dirty="0" smtClean="0">
                <a:latin typeface="+mj-ea"/>
                <a:ea typeface="+mj-ea"/>
              </a:rPr>
              <a:t>共同採礦及分析資料的環境，因此會有會員登錄系統的</a:t>
            </a:r>
            <a:r>
              <a:rPr lang="zh-TW" altLang="zh-TW" dirty="0" smtClean="0">
                <a:latin typeface="+mj-ea"/>
                <a:ea typeface="+mj-ea"/>
              </a:rPr>
              <a:t>動作</a:t>
            </a:r>
            <a:r>
              <a:rPr lang="zh-TW" altLang="en-US" dirty="0" smtClean="0">
                <a:latin typeface="+mj-ea"/>
                <a:ea typeface="+mj-ea"/>
              </a:rPr>
              <a:t>   </a:t>
            </a:r>
            <a:r>
              <a:rPr lang="en-US" altLang="zh-TW" dirty="0" smtClean="0">
                <a:latin typeface="+mj-ea"/>
                <a:ea typeface="+mj-ea"/>
              </a:rPr>
              <a:t>(P.S. </a:t>
            </a:r>
            <a:r>
              <a:rPr lang="zh-TW" altLang="en-US" dirty="0" smtClean="0">
                <a:latin typeface="+mj-ea"/>
                <a:ea typeface="+mj-ea"/>
              </a:rPr>
              <a:t>帳號  </a:t>
            </a:r>
            <a:r>
              <a:rPr lang="en-US" altLang="zh-TW" dirty="0" smtClean="0">
                <a:latin typeface="+mj-ea"/>
                <a:ea typeface="+mj-ea"/>
              </a:rPr>
              <a:t>test  </a:t>
            </a:r>
            <a:r>
              <a:rPr lang="zh-TW" altLang="en-US" dirty="0" smtClean="0">
                <a:latin typeface="+mj-ea"/>
                <a:ea typeface="+mj-ea"/>
              </a:rPr>
              <a:t>密碼 </a:t>
            </a:r>
            <a:r>
              <a:rPr lang="en-US" altLang="zh-TW" dirty="0" smtClean="0">
                <a:latin typeface="+mj-ea"/>
                <a:ea typeface="+mj-ea"/>
              </a:rPr>
              <a:t>test )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83678"/>
            <a:ext cx="8229600" cy="31335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42918" y="908720"/>
            <a:ext cx="8686800" cy="1000132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Upload Dataset</a:t>
            </a:r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468412" y="3738518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可連結純文字的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r>
              <a:rPr lang="en-US" altLang="zh-TW" sz="1600" dirty="0" err="1" smtClean="0">
                <a:solidFill>
                  <a:srgbClr val="FF0000"/>
                </a:solidFill>
                <a:latin typeface="+mj-ea"/>
                <a:ea typeface="+mj-ea"/>
              </a:rPr>
              <a:t>csv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檔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83310" y="4428401"/>
            <a:ext cx="198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也可連結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Microsoft </a:t>
            </a:r>
            <a:b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SQL Server 2008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8568952" cy="2016224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2800" b="1" dirty="0" smtClean="0">
                <a:solidFill>
                  <a:srgbClr val="FF0000"/>
                </a:solidFill>
              </a:rPr>
              <a:t>「電腦</a:t>
            </a:r>
            <a:r>
              <a:rPr lang="en-US" altLang="zh-TW" sz="12800" b="1" dirty="0" smtClean="0">
                <a:solidFill>
                  <a:srgbClr val="FF0000"/>
                </a:solidFill>
              </a:rPr>
              <a:t>vs.</a:t>
            </a:r>
            <a:r>
              <a:rPr lang="zh-CN" altLang="en-US" sz="12800" b="1" dirty="0" smtClean="0">
                <a:solidFill>
                  <a:srgbClr val="FF0000"/>
                </a:solidFill>
              </a:rPr>
              <a:t>人腦」益智遊戲大賽經過三天激戰後，</a:t>
            </a:r>
            <a:r>
              <a:rPr lang="en-US" altLang="zh-TW" sz="12800" b="1" dirty="0" smtClean="0">
                <a:solidFill>
                  <a:srgbClr val="FF0000"/>
                </a:solidFill>
              </a:rPr>
              <a:t>IBM</a:t>
            </a:r>
            <a:r>
              <a:rPr lang="zh-CN" altLang="en-US" sz="12800" b="1" dirty="0" smtClean="0">
                <a:solidFill>
                  <a:srgbClr val="FF0000"/>
                </a:solidFill>
              </a:rPr>
              <a:t>的超級電腦華生（</a:t>
            </a:r>
            <a:r>
              <a:rPr lang="en-US" altLang="zh-TW" sz="12800" b="1" dirty="0" smtClean="0">
                <a:solidFill>
                  <a:srgbClr val="FF0000"/>
                </a:solidFill>
              </a:rPr>
              <a:t>Watson</a:t>
            </a:r>
            <a:r>
              <a:rPr lang="zh-CN" altLang="en-US" sz="12800" b="1" dirty="0" smtClean="0">
                <a:solidFill>
                  <a:srgbClr val="FF0000"/>
                </a:solidFill>
              </a:rPr>
              <a:t>，圖中）最終擊敗人類，獲頒</a:t>
            </a:r>
            <a:r>
              <a:rPr lang="en-US" altLang="zh-TW" sz="12800" b="1" dirty="0" smtClean="0">
                <a:solidFill>
                  <a:srgbClr val="FF0000"/>
                </a:solidFill>
              </a:rPr>
              <a:t>100</a:t>
            </a:r>
            <a:r>
              <a:rPr lang="zh-CN" altLang="en-US" sz="12800" b="1" dirty="0" smtClean="0">
                <a:solidFill>
                  <a:srgbClr val="FF0000"/>
                </a:solidFill>
              </a:rPr>
              <a:t>萬美元獎金。</a:t>
            </a:r>
            <a:r>
              <a:rPr lang="en-US" altLang="zh-TW" sz="12800" b="1" dirty="0" smtClean="0">
                <a:solidFill>
                  <a:srgbClr val="FF0000"/>
                </a:solidFill>
              </a:rPr>
              <a:t>IBM</a:t>
            </a:r>
            <a:r>
              <a:rPr lang="zh-CN" altLang="en-US" sz="12800" b="1" dirty="0" smtClean="0">
                <a:solidFill>
                  <a:srgbClr val="FF0000"/>
                </a:solidFill>
              </a:rPr>
              <a:t>將把這筆獎金捐給世界展望會等慈善機構。</a:t>
            </a:r>
            <a:endParaRPr lang="en-US" altLang="zh-TW" sz="12800" b="1" dirty="0" smtClean="0">
              <a:solidFill>
                <a:srgbClr val="FF0000"/>
              </a:solidFill>
            </a:endParaRPr>
          </a:p>
          <a:p>
            <a:r>
              <a:rPr lang="zh-TW" altLang="en-US" sz="9800" b="1" dirty="0" smtClean="0">
                <a:solidFill>
                  <a:srgbClr val="FF0000"/>
                </a:solidFill>
              </a:rPr>
              <a:t>（美聯社）</a:t>
            </a:r>
            <a:br>
              <a:rPr lang="zh-TW" altLang="en-US" sz="9800" b="1" dirty="0" smtClean="0">
                <a:solidFill>
                  <a:srgbClr val="FF0000"/>
                </a:solidFill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endParaRPr lang="en-US" altLang="zh-TW" dirty="0"/>
          </a:p>
          <a:p>
            <a:endParaRPr lang="zh-CN" altLang="en-US" dirty="0"/>
          </a:p>
        </p:txBody>
      </p:sp>
      <p:pic>
        <p:nvPicPr>
          <p:cNvPr id="4" name="图片 3" descr="WAT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42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11861"/>
            <a:ext cx="8229600" cy="342685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457200" y="844122"/>
            <a:ext cx="8363272" cy="928694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Upload Dataset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547664" y="6042774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自動分析出屬性名稱、空值個數、不同值個數及屬性的型態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數值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類別屬性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rot="5400000" flipH="1" flipV="1">
            <a:off x="7419105" y="578795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rot="5400000" flipH="1" flipV="1">
            <a:off x="4898825" y="578795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rot="5400000" flipH="1" flipV="1">
            <a:off x="3849606" y="578795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rot="5400000" flipH="1" flipV="1">
            <a:off x="2666577" y="578795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020176" y="217457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可檢視原始資料</a:t>
            </a:r>
            <a:endParaRPr lang="zh-TW" altLang="en-US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 rot="5400000">
            <a:off x="5628193" y="2803632"/>
            <a:ext cx="642148" cy="794"/>
          </a:xfrm>
          <a:prstGeom prst="straightConnector1">
            <a:avLst/>
          </a:prstGeom>
          <a:ln>
            <a:solidFill>
              <a:srgbClr val="FF5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29642" cy="107157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Upload Dataset</a:t>
            </a:r>
            <a:endParaRPr lang="zh-TW" altLang="en-US" sz="3600" dirty="0"/>
          </a:p>
        </p:txBody>
      </p:sp>
      <p:pic>
        <p:nvPicPr>
          <p:cNvPr id="512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2856"/>
            <a:ext cx="8229600" cy="40588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60848"/>
            <a:ext cx="8229600" cy="342310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528638" y="714356"/>
            <a:ext cx="8043890" cy="928694"/>
          </a:xfrm>
        </p:spPr>
        <p:txBody>
          <a:bodyPr>
            <a:normAutofit fontScale="90000"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Target Attribute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077064" y="371304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目標屬性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 rot="5400000" flipH="1" flipV="1">
            <a:off x="4327321" y="346221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60848"/>
            <a:ext cx="8229600" cy="34295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01080" cy="928694"/>
          </a:xfrm>
        </p:spPr>
        <p:txBody>
          <a:bodyPr>
            <a:normAutofit fontScale="90000"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Attribute Selection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155648" y="594529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選擇要進入探勘模型的屬性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專家模式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 rot="5400000" flipH="1" flipV="1">
            <a:off x="3906673" y="569446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76872"/>
            <a:ext cx="8229600" cy="315285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571488"/>
            <a:ext cx="8686800" cy="107156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</a:t>
            </a:r>
            <a:r>
              <a:rPr lang="en-US" altLang="zh-TW" sz="5300" dirty="0" smtClean="0"/>
              <a:t> </a:t>
            </a:r>
            <a:r>
              <a:rPr lang="en-US" altLang="zh-TW" sz="3600" dirty="0" smtClean="0"/>
              <a:t>Partition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Dataset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655003" y="3183359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依所設定的百分比將資料</a:t>
            </a:r>
            <a:endParaRPr lang="en-US" altLang="zh-TW" sz="1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1200" dirty="0" smtClean="0">
                <a:solidFill>
                  <a:srgbClr val="FF0000"/>
                </a:solidFill>
                <a:latin typeface="+mj-ea"/>
                <a:ea typeface="+mj-ea"/>
              </a:rPr>
              <a:t>切割成訓練及測試資料集</a:t>
            </a:r>
            <a:endParaRPr lang="en-US" altLang="zh-TW" sz="12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rot="5400000" flipH="1" flipV="1">
            <a:off x="4312692" y="522612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571736" y="3714752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  <a:latin typeface="+mj-ea"/>
                <a:ea typeface="+mj-ea"/>
              </a:rPr>
              <a:t>自行上傳</a:t>
            </a:r>
            <a:endParaRPr lang="en-US" altLang="zh-TW" sz="1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1400" dirty="0" smtClean="0">
                <a:solidFill>
                  <a:srgbClr val="FF0000"/>
                </a:solidFill>
                <a:latin typeface="+mj-ea"/>
                <a:ea typeface="+mj-ea"/>
              </a:rPr>
              <a:t>測試資料集</a:t>
            </a:r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40328" y="5500530"/>
            <a:ext cx="4139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訓練及測試資料集在目標屬性上的分佈情形</a:t>
            </a:r>
            <a:endParaRPr lang="zh-TW" altLang="en-US" sz="16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41711"/>
            <a:ext cx="8229600" cy="340756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57256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Data Cleansing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5184000" y="4140000"/>
            <a:ext cx="3168352" cy="41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28596" y="1643050"/>
            <a:ext cx="664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針對數值屬性可設定偵測離群值的方式，以及離群值的處理方式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針對類別屬性則可利用勾選的方式，指定錯誤值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rot="5400000">
            <a:off x="5517900" y="2983166"/>
            <a:ext cx="2143140" cy="34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肘形接點 11"/>
          <p:cNvCxnSpPr>
            <a:endCxn id="43" idx="3"/>
          </p:cNvCxnSpPr>
          <p:nvPr/>
        </p:nvCxnSpPr>
        <p:spPr>
          <a:xfrm>
            <a:off x="5436096" y="2060848"/>
            <a:ext cx="2916256" cy="2626165"/>
          </a:xfrm>
          <a:prstGeom prst="bentConnector3">
            <a:avLst>
              <a:gd name="adj1" fmla="val 11888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5184000" y="4572000"/>
            <a:ext cx="3168352" cy="230026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2882"/>
            <a:ext cx="8229600" cy="341399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37238"/>
          </a:xfrm>
        </p:spPr>
        <p:txBody>
          <a:bodyPr vert="horz" lIns="0" rIns="0" bIns="0" anchor="b"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br>
              <a:rPr lang="en-US" altLang="zh-TW" sz="5900" dirty="0" smtClean="0">
                <a:cs typeface="Times New Roman" pitchFamily="18" charset="0"/>
              </a:rPr>
            </a:br>
            <a:r>
              <a:rPr lang="en-US" altLang="zh-TW" sz="4000" dirty="0" smtClean="0">
                <a:cs typeface="Times New Roman" pitchFamily="18" charset="0"/>
              </a:rPr>
              <a:t>- Null Value Imputation</a:t>
            </a:r>
            <a:endParaRPr lang="zh-TW" altLang="en-US" sz="4000" dirty="0"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50982" y="4014000"/>
            <a:ext cx="1260000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104313" y="1916660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設定數值屬性的空值填補方式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5400000">
            <a:off x="5659754" y="3133334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4765"/>
            <a:ext cx="8229600" cy="341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09246"/>
          </a:xfrm>
        </p:spPr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br>
              <a:rPr lang="en-US" altLang="zh-TW" sz="5900" dirty="0" smtClean="0">
                <a:cs typeface="Times New Roman" pitchFamily="18" charset="0"/>
              </a:rPr>
            </a:br>
            <a:r>
              <a:rPr lang="en-US" altLang="zh-TW" sz="4000" dirty="0" smtClean="0"/>
              <a:t>- Null Value Imputation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5950982" y="3816000"/>
            <a:ext cx="1260000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148064" y="1866310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設定類別屬性的空值填補方式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7" name="直線單箭頭接點 6"/>
          <p:cNvCxnSpPr>
            <a:endCxn id="4" idx="0"/>
          </p:cNvCxnSpPr>
          <p:nvPr/>
        </p:nvCxnSpPr>
        <p:spPr>
          <a:xfrm rot="5400000">
            <a:off x="5743031" y="2970807"/>
            <a:ext cx="1683144" cy="72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1137"/>
            <a:ext cx="8229600" cy="34295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 </a:t>
            </a:r>
            <a:r>
              <a:rPr lang="en-US" altLang="zh-TW" sz="3600" dirty="0" smtClean="0"/>
              <a:t>- Data Profiling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5976000" y="4032024"/>
            <a:ext cx="780965" cy="37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80112" y="20608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資料的分佈情形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5400000">
            <a:off x="5557969" y="3179312"/>
            <a:ext cx="164307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28" y="1844824"/>
            <a:ext cx="80680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 </a:t>
            </a:r>
            <a:r>
              <a:rPr lang="en-US" altLang="zh-TW" sz="3600" dirty="0" smtClean="0"/>
              <a:t>- Data Profiling</a:t>
            </a:r>
            <a:endParaRPr lang="zh-TW" altLang="en-US" sz="3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660232" y="586673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數值屬性資料分佈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832648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latin typeface="宋体" pitchFamily="2" charset="-122"/>
                <a:ea typeface="宋体" pitchFamily="2" charset="-122"/>
              </a:rPr>
              <a:t>IBM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研究人員花了四年打造華生，它每秒運算能力達</a:t>
            </a:r>
            <a:r>
              <a:rPr lang="en-US" altLang="zh-TW" sz="2800" b="1" dirty="0" smtClean="0">
                <a:latin typeface="宋体" pitchFamily="2" charset="-122"/>
                <a:ea typeface="宋体" pitchFamily="2" charset="-122"/>
              </a:rPr>
              <a:t>80</a:t>
            </a:r>
            <a:r>
              <a:rPr lang="zh-TW" altLang="en-US" sz="2800" b="1" dirty="0" smtClean="0">
                <a:latin typeface="宋体" pitchFamily="2" charset="-122"/>
                <a:ea typeface="宋体" pitchFamily="2" charset="-122"/>
              </a:rPr>
              <a:t>兆</a:t>
            </a:r>
            <a:r>
              <a:rPr lang="zh-TW" altLang="en-US" sz="2800" b="1" dirty="0">
                <a:latin typeface="宋体" pitchFamily="2" charset="-122"/>
                <a:ea typeface="宋体" pitchFamily="2" charset="-122"/>
              </a:rPr>
              <a:t>次。由</a:t>
            </a:r>
            <a:r>
              <a:rPr lang="en-US" altLang="zh-TW" sz="2800" b="1" dirty="0" smtClean="0">
                <a:latin typeface="宋体" pitchFamily="2" charset="-122"/>
                <a:ea typeface="宋体" pitchFamily="2" charset="-122"/>
              </a:rPr>
              <a:t>2,800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個處理器核心、</a:t>
            </a:r>
            <a:r>
              <a:rPr lang="en-US" altLang="zh-TW" sz="2800" b="1" dirty="0" smtClean="0">
                <a:latin typeface="宋体" pitchFamily="2" charset="-122"/>
                <a:ea typeface="宋体" pitchFamily="2" charset="-122"/>
              </a:rPr>
              <a:t>16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百萬位元組工作記憶體運轉。為了建立華生的知識庫，研究人員在</a:t>
            </a:r>
            <a:r>
              <a:rPr lang="en-US" altLang="zh-TW" sz="2800" b="1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百萬位元組磁片累積了</a:t>
            </a:r>
            <a:r>
              <a:rPr lang="en-US" altLang="zh-TW" sz="28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億頁的內容，它能運用</a:t>
            </a:r>
            <a:r>
              <a:rPr lang="en-US" altLang="zh-TW" sz="2800" b="1" dirty="0" smtClean="0">
                <a:latin typeface="宋体" pitchFamily="2" charset="-122"/>
                <a:ea typeface="宋体" pitchFamily="2" charset="-122"/>
              </a:rPr>
              <a:t>600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萬條邏輯規則來確定哪一個是最好的答案。當華生被問問題時，軟體就會對名字、資料、地理位置或其他條件開始進行分析。它甚至能對問題的暗示進行語句結構或文法分析。</a:t>
            </a:r>
            <a:endParaRPr lang="zh-TW" altLang="en-US" sz="2800" b="1" dirty="0">
              <a:latin typeface="宋体" pitchFamily="2" charset="-122"/>
              <a:ea typeface="宋体" pitchFamily="2" charset="-122"/>
            </a:endParaRPr>
          </a:p>
          <a:p>
            <a:r>
              <a:rPr lang="zh-TW" altLang="en-US" sz="2800" b="1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2800" b="1" dirty="0" smtClean="0">
                <a:latin typeface="宋体" pitchFamily="2" charset="-122"/>
                <a:ea typeface="宋体" pitchFamily="2" charset="-122"/>
              </a:rPr>
            </a:br>
            <a:r>
              <a:rPr lang="zh-TW" altLang="en-US" sz="2800" b="1" dirty="0" smtClean="0">
                <a:latin typeface="宋体" pitchFamily="2" charset="-122"/>
                <a:ea typeface="宋体" pitchFamily="2" charset="-122"/>
              </a:rPr>
              <a:t>雖然</a:t>
            </a:r>
            <a:r>
              <a:rPr lang="en-US" altLang="zh-TW" sz="2800" b="1" dirty="0" smtClean="0">
                <a:latin typeface="宋体" pitchFamily="2" charset="-122"/>
                <a:ea typeface="宋体" pitchFamily="2" charset="-122"/>
              </a:rPr>
              <a:t>IBM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還沒有計劃要參加第二度決賽，或是創造第二代華生，但的確有計劃要在許多領域推銷華生電腦技術。像是在健康照護領域，能藉此回答許多關於人體知識的困難問題。</a:t>
            </a:r>
            <a:endParaRPr lang="zh-TW" altLang="en-US" sz="2800" b="1" dirty="0">
              <a:latin typeface="宋体" pitchFamily="2" charset="-122"/>
              <a:ea typeface="宋体" pitchFamily="2" charset="-122"/>
            </a:endParaRPr>
          </a:p>
          <a:p>
            <a:r>
              <a:rPr lang="zh-TW" altLang="en-US" sz="2800" b="1" dirty="0"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2800" b="1" dirty="0">
                <a:latin typeface="宋体" pitchFamily="2" charset="-122"/>
                <a:ea typeface="宋体" pitchFamily="2" charset="-122"/>
              </a:rPr>
            </a:br>
            <a:endParaRPr lang="en-US" altLang="zh-TW" sz="28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26674"/>
            <a:ext cx="6516010" cy="42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00106"/>
            <a:ext cx="8186766" cy="928694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 </a:t>
            </a:r>
            <a:r>
              <a:rPr lang="en-US" altLang="zh-TW" sz="3600" dirty="0" smtClean="0"/>
              <a:t>- Data Profiling</a:t>
            </a:r>
            <a:endParaRPr lang="zh-TW" altLang="en-US" sz="3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808225" y="568273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類別屬性資料分佈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85804" y="700684"/>
            <a:ext cx="8229600" cy="1000124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Data Coding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893744" y="5970766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類別屬性與數值屬性間的相互轉換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76872"/>
            <a:ext cx="8229600" cy="342685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24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Data Coding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20391" y="5662989"/>
            <a:ext cx="3391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類別屬性轉為數值屬性：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連續性指派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(Arbitrary Assignment)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14682" y="5662989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數值屬性轉為類別屬性：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離散化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(Discretization)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92" y="2276872"/>
            <a:ext cx="4038600" cy="298804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36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50585"/>
            <a:ext cx="4038600" cy="264062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1548"/>
            <a:ext cx="8229600" cy="341666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45922"/>
          </a:xfrm>
        </p:spPr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br>
              <a:rPr lang="en-US" altLang="zh-TW" sz="5900" dirty="0" smtClean="0">
                <a:cs typeface="Times New Roman" pitchFamily="18" charset="0"/>
              </a:rPr>
            </a:br>
            <a:r>
              <a:rPr lang="en-US" altLang="zh-TW" sz="4000" dirty="0" smtClean="0"/>
              <a:t>- Derived Attributes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5410800" y="3816000"/>
            <a:ext cx="1900800" cy="65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458479" y="5072074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產生新的屬性及空值填補方式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5400000">
            <a:off x="6518893" y="4785925"/>
            <a:ext cx="571504" cy="79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37643"/>
            <a:ext cx="8229600" cy="34295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09246"/>
          </a:xfrm>
        </p:spPr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r>
              <a:rPr lang="en-US" altLang="zh-TW" sz="5400" dirty="0" smtClean="0">
                <a:cs typeface="Times New Roman" pitchFamily="18" charset="0"/>
              </a:rPr>
              <a:t/>
            </a:r>
            <a:br>
              <a:rPr lang="en-US" altLang="zh-TW" sz="5400" dirty="0" smtClean="0">
                <a:cs typeface="Times New Roman" pitchFamily="18" charset="0"/>
              </a:rPr>
            </a:br>
            <a:r>
              <a:rPr lang="en-US" altLang="zh-TW" sz="4000" dirty="0" smtClean="0"/>
              <a:t>- Data Filtering (</a:t>
            </a:r>
            <a:r>
              <a:rPr lang="zh-TW" altLang="en-US" sz="4000" dirty="0" smtClean="0"/>
              <a:t>建立區隔化模型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4652049" y="3927626"/>
            <a:ext cx="2268000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6" name="文字方塊 5"/>
          <p:cNvSpPr txBox="1"/>
          <p:nvPr/>
        </p:nvSpPr>
        <p:spPr>
          <a:xfrm>
            <a:off x="4578578" y="198884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數值屬性保留資料的方式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rot="5400000">
            <a:off x="5184894" y="5602932"/>
            <a:ext cx="1224136" cy="165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5400000">
            <a:off x="4986154" y="3125752"/>
            <a:ext cx="1608340" cy="1162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652047" y="4478530"/>
            <a:ext cx="2268000" cy="513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16" name="文字方塊 15"/>
          <p:cNvSpPr txBox="1"/>
          <p:nvPr/>
        </p:nvSpPr>
        <p:spPr>
          <a:xfrm>
            <a:off x="4578578" y="6287834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類別屬性保留資料的方式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6439"/>
            <a:ext cx="8229600" cy="342685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09246"/>
          </a:xfrm>
        </p:spPr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br>
              <a:rPr lang="en-US" altLang="zh-TW" sz="5900" dirty="0" smtClean="0">
                <a:cs typeface="Times New Roman" pitchFamily="18" charset="0"/>
              </a:rPr>
            </a:br>
            <a:r>
              <a:rPr lang="en-US" altLang="zh-TW" sz="4000" dirty="0" smtClean="0"/>
              <a:t>- Attribute Importance</a:t>
            </a:r>
            <a:endParaRPr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625427" y="2060848"/>
            <a:ext cx="3034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屬性重要性分析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  <a:sym typeface="Wingdings"/>
              </a:rPr>
              <a:t>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找出關鍵屬性</a:t>
            </a:r>
          </a:p>
        </p:txBody>
      </p:sp>
      <p:cxnSp>
        <p:nvCxnSpPr>
          <p:cNvPr id="6" name="直線單箭頭接點 5"/>
          <p:cNvCxnSpPr/>
          <p:nvPr/>
        </p:nvCxnSpPr>
        <p:spPr>
          <a:xfrm rot="5400000">
            <a:off x="3750860" y="2465502"/>
            <a:ext cx="1428760" cy="1358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5143504" y="2430180"/>
            <a:ext cx="1785950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http://120.125.85.122/ChartAxd.axd?i=dcp_88f5e91c0.png&amp;_guid_=5f0c7c7d-b99d-4146-b500-b785d9a6795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45147"/>
            <a:ext cx="7620000" cy="2857500"/>
          </a:xfrm>
          <a:prstGeom prst="rect">
            <a:avLst/>
          </a:prstGeom>
          <a:noFill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Statistics</a:t>
            </a:r>
            <a:endParaRPr lang="zh-TW" altLang="en-US" sz="3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71800" y="2492896"/>
            <a:ext cx="100811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</a:rPr>
              <a:t>信用良好</a:t>
            </a:r>
            <a:endParaRPr lang="zh-TW" altLang="en-US" sz="16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04048" y="2492896"/>
            <a:ext cx="100811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信用不良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2" name="直線接點 11"/>
          <p:cNvCxnSpPr>
            <a:stCxn id="9" idx="2"/>
          </p:cNvCxnSpPr>
          <p:nvPr/>
        </p:nvCxnSpPr>
        <p:spPr>
          <a:xfrm rot="16200000" flipH="1">
            <a:off x="2869069" y="3238237"/>
            <a:ext cx="1245622" cy="4320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10" idx="2"/>
          </p:cNvCxnSpPr>
          <p:nvPr/>
        </p:nvCxnSpPr>
        <p:spPr>
          <a:xfrm rot="5400000">
            <a:off x="4381237" y="3886309"/>
            <a:ext cx="2181726" cy="720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707904" y="5610726"/>
            <a:ext cx="1728192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checking_status</a:t>
            </a:r>
            <a:endParaRPr lang="zh-TW" altLang="en-US" sz="1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66515" y="1628800"/>
            <a:ext cx="282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統計分析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  <a:sym typeface="Wingdings"/>
              </a:rPr>
              <a:t>協助解釋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關鍵屬性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14" descr="ChartAxd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773139"/>
            <a:ext cx="7620000" cy="285750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Statistics</a:t>
            </a:r>
            <a:endParaRPr lang="zh-TW" altLang="en-US" sz="3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43808" y="2420888"/>
            <a:ext cx="100811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</a:rPr>
              <a:t>信用良好</a:t>
            </a:r>
            <a:endParaRPr lang="zh-TW" altLang="en-US" sz="16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64088" y="2420888"/>
            <a:ext cx="100811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信用不良</a:t>
            </a:r>
            <a:endParaRPr lang="zh-TW" altLang="en-US" sz="1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2" name="直線接點 11"/>
          <p:cNvCxnSpPr>
            <a:stCxn id="9" idx="2"/>
          </p:cNvCxnSpPr>
          <p:nvPr/>
        </p:nvCxnSpPr>
        <p:spPr>
          <a:xfrm rot="5400000">
            <a:off x="2905073" y="3058217"/>
            <a:ext cx="741566" cy="1440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stCxn id="10" idx="2"/>
          </p:cNvCxnSpPr>
          <p:nvPr/>
        </p:nvCxnSpPr>
        <p:spPr>
          <a:xfrm rot="5400000">
            <a:off x="4885293" y="3670285"/>
            <a:ext cx="1893694" cy="720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635896" y="5661248"/>
            <a:ext cx="1944216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num_dependents</a:t>
            </a:r>
            <a:endParaRPr lang="zh-TW" altLang="en-US" sz="1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66515" y="1628800"/>
            <a:ext cx="282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統計分析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  <a:sym typeface="Wingdings"/>
              </a:rPr>
              <a:t>協助解釋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關鍵屬性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6912"/>
            <a:ext cx="8229600" cy="34295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r>
              <a:rPr lang="en-US" altLang="zh-TW" sz="7200" dirty="0" smtClean="0">
                <a:cs typeface="Times New Roman" pitchFamily="18" charset="0"/>
              </a:rPr>
              <a:t/>
            </a:r>
            <a:br>
              <a:rPr lang="en-US" altLang="zh-TW" sz="7200" dirty="0" smtClean="0">
                <a:cs typeface="Times New Roman" pitchFamily="18" charset="0"/>
              </a:rPr>
            </a:br>
            <a:r>
              <a:rPr lang="en-US" altLang="zh-TW" sz="4000" dirty="0" smtClean="0"/>
              <a:t>- Train Model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(NN Training Result)</a:t>
            </a:r>
            <a:endParaRPr lang="zh-TW" altLang="en-US" sz="4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875709" y="836712"/>
            <a:ext cx="1872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提供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種分類模型：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加強型貝式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類神經網路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羅吉斯迴歸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決策樹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088" y="2658398"/>
            <a:ext cx="3933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09246"/>
          </a:xfrm>
        </p:spPr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br>
              <a:rPr lang="en-US" altLang="zh-TW" sz="5900" dirty="0" smtClean="0">
                <a:cs typeface="Times New Roman" pitchFamily="18" charset="0"/>
              </a:rPr>
            </a:br>
            <a:r>
              <a:rPr lang="en-US" altLang="zh-TW" sz="4000" dirty="0" smtClean="0"/>
              <a:t>- Train Model (LR Training Result)</a:t>
            </a:r>
            <a:endParaRPr lang="zh-TW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2643174" y="3405494"/>
            <a:ext cx="3857652" cy="36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357554" y="2103820"/>
            <a:ext cx="2357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zh-TW" altLang="en-US" sz="1600" dirty="0" smtClean="0">
                <a:solidFill>
                  <a:srgbClr val="FF0000"/>
                </a:solidFill>
                <a:latin typeface="+mj-ea"/>
              </a:rPr>
              <a:t>羅吉斯迴歸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學習結果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868" y="5970766"/>
            <a:ext cx="2357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zh-TW" altLang="en-US" sz="1600" dirty="0" smtClean="0">
                <a:solidFill>
                  <a:srgbClr val="FF0000"/>
                </a:solidFill>
                <a:latin typeface="+mj-ea"/>
              </a:rPr>
              <a:t>迴歸方程式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US" altLang="zh-TW" dirty="0" smtClean="0"/>
              <a:t>Background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ea typeface="+mj-ea"/>
              </a:rPr>
              <a:t>隨著</a:t>
            </a:r>
            <a:r>
              <a:rPr lang="en-US" altLang="zh-TW" dirty="0" smtClean="0">
                <a:ea typeface="+mj-ea"/>
              </a:rPr>
              <a:t>Google, Amazon, IBM, Microsoft, Yahoo</a:t>
            </a:r>
            <a:r>
              <a:rPr lang="zh-TW" altLang="zh-TW" dirty="0" smtClean="0">
                <a:ea typeface="+mj-ea"/>
              </a:rPr>
              <a:t>等知名業者跟進雲端服務後，</a:t>
            </a:r>
            <a:r>
              <a:rPr lang="zh-TW" altLang="zh-TW" dirty="0" smtClean="0">
                <a:solidFill>
                  <a:srgbClr val="FF0000"/>
                </a:solidFill>
                <a:ea typeface="+mj-ea"/>
              </a:rPr>
              <a:t>雲端運算</a:t>
            </a:r>
            <a:r>
              <a:rPr lang="zh-TW" altLang="zh-TW" dirty="0" smtClean="0">
                <a:ea typeface="+mj-ea"/>
              </a:rPr>
              <a:t>幾乎成了網路服務的代名詞</a:t>
            </a:r>
            <a:endParaRPr lang="en-US" altLang="zh-TW" dirty="0" smtClean="0">
              <a:ea typeface="+mj-ea"/>
            </a:endParaRPr>
          </a:p>
          <a:p>
            <a:pPr lvl="1"/>
            <a:r>
              <a:rPr lang="zh-TW" altLang="zh-TW" dirty="0" smtClean="0">
                <a:ea typeface="+mj-ea"/>
              </a:rPr>
              <a:t>在</a:t>
            </a:r>
            <a:r>
              <a:rPr lang="en-US" altLang="zh-TW" dirty="0" smtClean="0">
                <a:ea typeface="+mj-ea"/>
              </a:rPr>
              <a:t>1980</a:t>
            </a:r>
            <a:r>
              <a:rPr lang="zh-TW" altLang="zh-TW" dirty="0" smtClean="0">
                <a:ea typeface="+mj-ea"/>
              </a:rPr>
              <a:t>年代，每個人的桌上都有一台個人電腦</a:t>
            </a:r>
            <a:endParaRPr lang="en-US" altLang="zh-TW" dirty="0" smtClean="0">
              <a:ea typeface="+mj-ea"/>
            </a:endParaRPr>
          </a:p>
          <a:p>
            <a:pPr lvl="1"/>
            <a:r>
              <a:rPr lang="zh-TW" altLang="zh-TW" dirty="0" smtClean="0">
                <a:ea typeface="+mj-ea"/>
              </a:rPr>
              <a:t>拜雲端運算之賜，在</a:t>
            </a:r>
            <a:r>
              <a:rPr lang="en-US" altLang="zh-TW" dirty="0" smtClean="0">
                <a:ea typeface="+mj-ea"/>
              </a:rPr>
              <a:t>2010</a:t>
            </a:r>
            <a:r>
              <a:rPr lang="zh-TW" altLang="zh-TW" dirty="0" smtClean="0">
                <a:ea typeface="+mj-ea"/>
              </a:rPr>
              <a:t>年代，每個人在行動中都擁有一台超級電腦</a:t>
            </a:r>
            <a:endParaRPr lang="en-US" altLang="zh-TW" dirty="0" smtClean="0">
              <a:ea typeface="+mj-ea"/>
            </a:endParaRPr>
          </a:p>
          <a:p>
            <a:r>
              <a:rPr lang="zh-TW" altLang="zh-TW" dirty="0" smtClean="0">
                <a:ea typeface="+mj-ea"/>
              </a:rPr>
              <a:t>雲端運算將如同綠色節能技術一樣，都是未來幾年</a:t>
            </a:r>
            <a:r>
              <a:rPr lang="en-US" altLang="zh-TW" dirty="0" smtClean="0">
                <a:ea typeface="+mj-ea"/>
              </a:rPr>
              <a:t>IT</a:t>
            </a:r>
            <a:r>
              <a:rPr lang="zh-TW" altLang="zh-TW" dirty="0" smtClean="0">
                <a:ea typeface="+mj-ea"/>
              </a:rPr>
              <a:t>的必然趨勢</a:t>
            </a:r>
            <a:endParaRPr lang="en-US" altLang="zh-TW" dirty="0" smtClean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09246"/>
          </a:xfrm>
        </p:spPr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br>
              <a:rPr lang="en-US" altLang="zh-TW" sz="5900" dirty="0" smtClean="0">
                <a:cs typeface="Times New Roman" pitchFamily="18" charset="0"/>
              </a:rPr>
            </a:br>
            <a:r>
              <a:rPr lang="en-US" altLang="zh-TW" sz="4000" dirty="0" smtClean="0"/>
              <a:t>- Train Model (DT Training Result)</a:t>
            </a:r>
            <a:endParaRPr lang="zh-TW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3357554" y="1844824"/>
            <a:ext cx="2357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決策樹學習結果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360524"/>
            <a:ext cx="3672408" cy="418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42224"/>
            <a:ext cx="8229600" cy="34037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 vert="horz" lIns="0" rIns="0" bIns="0" anchor="b"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br>
              <a:rPr lang="en-US" altLang="zh-TW" sz="5900" dirty="0" smtClean="0">
                <a:cs typeface="Times New Roman" pitchFamily="18" charset="0"/>
              </a:rPr>
            </a:br>
            <a:r>
              <a:rPr lang="en-US" altLang="zh-TW" sz="4000" dirty="0" smtClean="0">
                <a:cs typeface="Times New Roman" pitchFamily="18" charset="0"/>
              </a:rPr>
              <a:t>- Threshold Optimization</a:t>
            </a:r>
            <a:endParaRPr lang="zh-TW" altLang="en-US" sz="4000" dirty="0"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4058727"/>
            <a:ext cx="6624736" cy="10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286248" y="2060848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根據目標類別的分佈情形，進行效能最佳化，以解決目標類別分佈不平衡的問題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14939" y="4157791"/>
            <a:ext cx="1620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最佳化條件可選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F-measure</a:t>
            </a:r>
          </a:p>
          <a:p>
            <a:pPr marL="342900" indent="-342900">
              <a:buAutoNum type="arabicPeriod"/>
            </a:pP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Benefit</a:t>
            </a:r>
            <a:endParaRPr lang="zh-TW" altLang="en-US" sz="1600" dirty="0">
              <a:latin typeface="+mj-ea"/>
              <a:ea typeface="+mj-ea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3203848" y="4805863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3571868" y="4301807"/>
            <a:ext cx="856116" cy="2834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73164"/>
            <a:ext cx="8229600" cy="35361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r>
              <a:rPr lang="en-US" altLang="zh-TW" sz="7200" dirty="0" smtClean="0">
                <a:cs typeface="Times New Roman" pitchFamily="18" charset="0"/>
              </a:rPr>
              <a:t/>
            </a:r>
            <a:br>
              <a:rPr lang="en-US" altLang="zh-TW" sz="7200" dirty="0" smtClean="0">
                <a:cs typeface="Times New Roman" pitchFamily="18" charset="0"/>
              </a:rPr>
            </a:br>
            <a:r>
              <a:rPr lang="en-US" altLang="zh-TW" sz="4000" dirty="0" smtClean="0"/>
              <a:t>- Threshold Optimization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(F-Measure)</a:t>
            </a:r>
            <a:endParaRPr lang="zh-TW" altLang="en-US" sz="4000" dirty="0"/>
          </a:p>
        </p:txBody>
      </p:sp>
      <p:sp>
        <p:nvSpPr>
          <p:cNvPr id="10" name="矩形 9"/>
          <p:cNvSpPr/>
          <p:nvPr/>
        </p:nvSpPr>
        <p:spPr>
          <a:xfrm>
            <a:off x="3347864" y="4320040"/>
            <a:ext cx="3744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>
            <a:hlinkClick r:id="" action="ppaction://noaction"/>
          </p:cNvPr>
          <p:cNvSpPr/>
          <p:nvPr/>
        </p:nvSpPr>
        <p:spPr>
          <a:xfrm>
            <a:off x="7358082" y="5500702"/>
            <a:ext cx="1785918" cy="1357298"/>
          </a:xfrm>
          <a:prstGeom prst="rightArrow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786314" y="2204864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</a:rPr>
              <a:t>最佳化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</a:rPr>
              <a:t>F-measure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</a:rPr>
              <a:t>的結果</a:t>
            </a:r>
            <a:endParaRPr lang="en-US" altLang="zh-TW" dirty="0" smtClean="0">
              <a:solidFill>
                <a:srgbClr val="FF0000"/>
              </a:solidFill>
              <a:latin typeface="+mj-ea"/>
            </a:endParaRPr>
          </a:p>
        </p:txBody>
      </p:sp>
      <p:cxnSp>
        <p:nvCxnSpPr>
          <p:cNvPr id="14" name="直線單箭頭接點 13"/>
          <p:cNvCxnSpPr>
            <a:stCxn id="12" idx="2"/>
          </p:cNvCxnSpPr>
          <p:nvPr/>
        </p:nvCxnSpPr>
        <p:spPr>
          <a:xfrm rot="16200000" flipH="1">
            <a:off x="5434472" y="3283360"/>
            <a:ext cx="1430868" cy="125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092280" y="4293096"/>
            <a:ext cx="1570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種方法的結果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88000" y="3708040"/>
            <a:ext cx="6264000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121" y="1844824"/>
            <a:ext cx="5317175" cy="453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r>
              <a:rPr lang="en-US" altLang="zh-TW" sz="4000" dirty="0" smtClean="0"/>
              <a:t>- Confusion Matrix</a:t>
            </a:r>
            <a:endParaRPr lang="zh-TW" altLang="en-US" sz="4000" dirty="0"/>
          </a:p>
        </p:txBody>
      </p:sp>
      <p:sp>
        <p:nvSpPr>
          <p:cNvPr id="11" name="向右箭號 10">
            <a:hlinkClick r:id="" action="ppaction://noaction"/>
          </p:cNvPr>
          <p:cNvSpPr/>
          <p:nvPr/>
        </p:nvSpPr>
        <p:spPr>
          <a:xfrm>
            <a:off x="7358082" y="5500702"/>
            <a:ext cx="1785918" cy="1357298"/>
          </a:xfrm>
          <a:prstGeom prst="rightArrow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590000" y="2916000"/>
            <a:ext cx="128588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16" name="矩形 15"/>
          <p:cNvSpPr/>
          <p:nvPr/>
        </p:nvSpPr>
        <p:spPr>
          <a:xfrm>
            <a:off x="3294000" y="3204000"/>
            <a:ext cx="1285884" cy="339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18" name="矩形 17"/>
          <p:cNvSpPr/>
          <p:nvPr/>
        </p:nvSpPr>
        <p:spPr>
          <a:xfrm>
            <a:off x="7147024" y="2924944"/>
            <a:ext cx="1284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+mj-ea"/>
              </a:rPr>
              <a:t>Type I Error</a:t>
            </a:r>
          </a:p>
        </p:txBody>
      </p:sp>
      <p:sp>
        <p:nvSpPr>
          <p:cNvPr id="19" name="矩形 18"/>
          <p:cNvSpPr/>
          <p:nvPr/>
        </p:nvSpPr>
        <p:spPr>
          <a:xfrm>
            <a:off x="683568" y="3212976"/>
            <a:ext cx="1335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+mj-ea"/>
              </a:rPr>
              <a:t>Type II Error</a:t>
            </a:r>
          </a:p>
        </p:txBody>
      </p:sp>
      <p:cxnSp>
        <p:nvCxnSpPr>
          <p:cNvPr id="22" name="直線單箭頭接點 21"/>
          <p:cNvCxnSpPr>
            <a:stCxn id="19" idx="3"/>
          </p:cNvCxnSpPr>
          <p:nvPr/>
        </p:nvCxnSpPr>
        <p:spPr>
          <a:xfrm>
            <a:off x="2018660" y="3382253"/>
            <a:ext cx="1548000" cy="15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rot="10800000">
            <a:off x="5580112" y="307124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7675" y="1690537"/>
            <a:ext cx="5066613" cy="483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363272" cy="926976"/>
          </a:xfrm>
        </p:spPr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r>
              <a:rPr lang="en-US" altLang="zh-TW" sz="4000" dirty="0" smtClean="0"/>
              <a:t>- Confusion Matrix</a:t>
            </a:r>
            <a:endParaRPr lang="zh-TW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2160000" y="3411769"/>
            <a:ext cx="4968000" cy="304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71600" y="3456753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分類正確率</a:t>
            </a:r>
            <a:endParaRPr lang="en-US" altLang="zh-TW" sz="1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9050" y="4104825"/>
            <a:ext cx="92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回應率</a:t>
            </a:r>
            <a:endParaRPr lang="en-US" altLang="zh-TW" sz="1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9050" y="4489375"/>
            <a:ext cx="92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捕捉率</a:t>
            </a:r>
            <a:endParaRPr lang="en-US" altLang="zh-TW" sz="1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9050" y="4831347"/>
            <a:ext cx="92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F-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指標</a:t>
            </a:r>
            <a:endParaRPr lang="en-US" altLang="zh-TW" sz="1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39050" y="5446790"/>
            <a:ext cx="92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回應率</a:t>
            </a:r>
            <a:endParaRPr lang="en-US" altLang="zh-TW" sz="1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39050" y="5816122"/>
            <a:ext cx="92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捕捉率</a:t>
            </a:r>
            <a:endParaRPr lang="en-US" altLang="zh-TW" sz="1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39050" y="6173312"/>
            <a:ext cx="92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F-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指標</a:t>
            </a:r>
            <a:endParaRPr lang="en-US" altLang="zh-TW" sz="1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748" y="2060848"/>
            <a:ext cx="76126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– Lift Chart</a:t>
            </a:r>
            <a:endParaRPr lang="zh-TW" altLang="en-US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7066" y="2444789"/>
            <a:ext cx="400110" cy="3144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有回應人數佔總體有回應人數的百分比</a:t>
            </a:r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94738" y="6073551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行銷人數佔總體人數百分比</a:t>
            </a:r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915816" y="4869160"/>
            <a:ext cx="2069677" cy="664967"/>
            <a:chOff x="6952716" y="4304892"/>
            <a:chExt cx="2069677" cy="664967"/>
          </a:xfrm>
        </p:grpSpPr>
        <p:sp>
          <p:nvSpPr>
            <p:cNvPr id="12" name="文字方塊 11"/>
            <p:cNvSpPr txBox="1"/>
            <p:nvPr/>
          </p:nvSpPr>
          <p:spPr>
            <a:xfrm>
              <a:off x="7858148" y="4662082"/>
              <a:ext cx="1028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  <a:latin typeface="Book Antiqua" pitchFamily="18" charset="0"/>
                  <a:ea typeface="+mj-ea"/>
                </a:rPr>
                <a:t>Ideal</a:t>
              </a:r>
              <a:r>
                <a:rPr lang="zh-TW" altLang="en-US" sz="1400" dirty="0" smtClean="0">
                  <a:solidFill>
                    <a:srgbClr val="FF0000"/>
                  </a:solidFill>
                  <a:latin typeface="Book Antiqua" pitchFamily="18" charset="0"/>
                  <a:ea typeface="+mj-ea"/>
                </a:rPr>
                <a:t> </a:t>
              </a:r>
              <a:r>
                <a:rPr lang="en-US" altLang="zh-TW" sz="1400" dirty="0" smtClean="0">
                  <a:solidFill>
                    <a:srgbClr val="FF0000"/>
                  </a:solidFill>
                  <a:latin typeface="Book Antiqua" pitchFamily="18" charset="0"/>
                  <a:ea typeface="+mj-ea"/>
                </a:rPr>
                <a:t>Area</a:t>
              </a:r>
              <a:endParaRPr lang="zh-TW" altLang="en-US" sz="1400" dirty="0">
                <a:solidFill>
                  <a:srgbClr val="FF0000"/>
                </a:solidFill>
                <a:latin typeface="Book Antiqua" pitchFamily="18" charset="0"/>
                <a:ea typeface="+mj-ea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786710" y="4304892"/>
              <a:ext cx="11663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  <a:latin typeface="Book Antiqua" pitchFamily="18" charset="0"/>
                  <a:ea typeface="+mj-ea"/>
                </a:rPr>
                <a:t>Model</a:t>
              </a:r>
              <a:r>
                <a:rPr lang="zh-TW" altLang="en-US" sz="1400" dirty="0" smtClean="0">
                  <a:solidFill>
                    <a:srgbClr val="FF0000"/>
                  </a:solidFill>
                  <a:latin typeface="Book Antiqua" pitchFamily="18" charset="0"/>
                  <a:ea typeface="+mj-ea"/>
                </a:rPr>
                <a:t> </a:t>
              </a:r>
              <a:r>
                <a:rPr lang="en-US" altLang="zh-TW" sz="1400" dirty="0" smtClean="0">
                  <a:solidFill>
                    <a:srgbClr val="FF0000"/>
                  </a:solidFill>
                  <a:latin typeface="Book Antiqua" pitchFamily="18" charset="0"/>
                  <a:ea typeface="+mj-ea"/>
                </a:rPr>
                <a:t>Area</a:t>
              </a:r>
              <a:endParaRPr lang="zh-TW" altLang="en-US" sz="1400" dirty="0">
                <a:solidFill>
                  <a:srgbClr val="FF0000"/>
                </a:solidFill>
                <a:latin typeface="Book Antiqua" pitchFamily="18" charset="0"/>
                <a:ea typeface="+mj-ea"/>
              </a:endParaRPr>
            </a:p>
          </p:txBody>
        </p:sp>
        <p:cxnSp>
          <p:nvCxnSpPr>
            <p:cNvPr id="14" name="直線接點 13"/>
            <p:cNvCxnSpPr/>
            <p:nvPr/>
          </p:nvCxnSpPr>
          <p:spPr>
            <a:xfrm flipV="1">
              <a:off x="7858148" y="4643446"/>
              <a:ext cx="1164245" cy="1863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6952716" y="4500570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  <a:latin typeface="Book Antiqua" pitchFamily="18" charset="0"/>
                  <a:ea typeface="+mj-ea"/>
                </a:rPr>
                <a:t>Score = </a:t>
              </a:r>
              <a:endParaRPr lang="zh-TW" altLang="en-US" sz="1400" dirty="0">
                <a:solidFill>
                  <a:srgbClr val="FF0000"/>
                </a:solidFill>
                <a:latin typeface="Book Antiqua" pitchFamily="18" charset="0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140" y="2114368"/>
            <a:ext cx="7624494" cy="427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– Lift Chart</a:t>
            </a:r>
            <a:endParaRPr lang="zh-TW" altLang="en-US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39552" y="2497052"/>
            <a:ext cx="400110" cy="3144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有回應人數佔總體有回應人數的百分比</a:t>
            </a:r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09162" y="6145559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行銷人數佔總體人數百分比</a:t>
            </a:r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5139159" cy="260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5307" y="4610621"/>
            <a:ext cx="6403157" cy="198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37238"/>
          </a:xfrm>
        </p:spPr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br>
              <a:rPr lang="en-US" altLang="zh-TW" sz="5900" dirty="0" smtClean="0">
                <a:cs typeface="Times New Roman" pitchFamily="18" charset="0"/>
              </a:rPr>
            </a:br>
            <a:r>
              <a:rPr lang="en-US" altLang="zh-TW" sz="4000" dirty="0" smtClean="0"/>
              <a:t>- Precision vs. Recall</a:t>
            </a:r>
            <a:endParaRPr lang="zh-TW" altLang="en-US" sz="4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000364" y="55018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763688" y="4293096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行銷人數佔總體人數百分比</a:t>
            </a:r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97014" y="2429223"/>
            <a:ext cx="15991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+mj-ea"/>
                <a:ea typeface="+mj-ea"/>
              </a:rPr>
              <a:t>行銷人數</a:t>
            </a:r>
            <a:endParaRPr lang="en-US" altLang="zh-TW" sz="1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1400" dirty="0" smtClean="0">
                <a:solidFill>
                  <a:srgbClr val="FF0000"/>
                </a:solidFill>
                <a:latin typeface="+mj-ea"/>
                <a:ea typeface="+mj-ea"/>
              </a:rPr>
              <a:t>回應率</a:t>
            </a:r>
            <a:r>
              <a:rPr lang="en-US" altLang="zh-TW" sz="1400" dirty="0" smtClean="0">
                <a:solidFill>
                  <a:srgbClr val="FF0000"/>
                </a:solidFill>
                <a:latin typeface="+mj-ea"/>
                <a:ea typeface="+mj-ea"/>
              </a:rPr>
              <a:t>(Precision)</a:t>
            </a:r>
          </a:p>
          <a:p>
            <a:r>
              <a:rPr lang="zh-TW" altLang="en-US" sz="1400" dirty="0" smtClean="0">
                <a:solidFill>
                  <a:srgbClr val="FF0000"/>
                </a:solidFill>
                <a:latin typeface="+mj-ea"/>
                <a:ea typeface="+mj-ea"/>
              </a:rPr>
              <a:t>捕捉率</a:t>
            </a:r>
            <a:r>
              <a:rPr lang="en-US" altLang="zh-TW" sz="1400" dirty="0" smtClean="0">
                <a:solidFill>
                  <a:srgbClr val="FF0000"/>
                </a:solidFill>
                <a:latin typeface="+mj-ea"/>
                <a:ea typeface="+mj-ea"/>
              </a:rPr>
              <a:t>(Recall)</a:t>
            </a:r>
          </a:p>
          <a:p>
            <a:r>
              <a:rPr lang="zh-TW" altLang="en-US" sz="1400" dirty="0" smtClean="0">
                <a:solidFill>
                  <a:srgbClr val="FF0000"/>
                </a:solidFill>
                <a:latin typeface="+mj-ea"/>
                <a:ea typeface="+mj-ea"/>
              </a:rPr>
              <a:t>間的關係圖</a:t>
            </a:r>
            <a:endParaRPr lang="en-US" altLang="zh-TW" sz="14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83200" y="4869160"/>
            <a:ext cx="1143008" cy="1690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18400" y="4869160"/>
            <a:ext cx="1710000" cy="1683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48" y="2780928"/>
            <a:ext cx="8229600" cy="341399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r>
              <a:rPr lang="en-US" altLang="zh-TW" sz="6600" dirty="0" smtClean="0">
                <a:cs typeface="Times New Roman" pitchFamily="18" charset="0"/>
              </a:rPr>
              <a:t/>
            </a:r>
            <a:br>
              <a:rPr lang="en-US" altLang="zh-TW" sz="6600" dirty="0" smtClean="0">
                <a:cs typeface="Times New Roman" pitchFamily="18" charset="0"/>
              </a:rPr>
            </a:br>
            <a:r>
              <a:rPr lang="en-US" altLang="zh-TW" sz="4000" dirty="0" smtClean="0"/>
              <a:t>- Threshold Optimization (Benefit)</a:t>
            </a:r>
            <a:r>
              <a:rPr lang="zh-TW" altLang="en-US" sz="4000" dirty="0" smtClean="0"/>
              <a:t> </a:t>
            </a:r>
            <a:endParaRPr lang="zh-TW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1825352" y="5047155"/>
            <a:ext cx="6624736" cy="11181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929808" y="5373217"/>
            <a:ext cx="141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+mj-ea"/>
                <a:ea typeface="+mj-ea"/>
              </a:rPr>
              <a:t>固定成本</a:t>
            </a:r>
            <a:endParaRPr lang="zh-TW" altLang="en-US" sz="1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29808" y="5559043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+mj-ea"/>
                <a:ea typeface="+mj-ea"/>
              </a:rPr>
              <a:t>行銷一個人的成本</a:t>
            </a:r>
            <a:endParaRPr lang="zh-TW" altLang="en-US" sz="1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929808" y="5733256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1" dirty="0" smtClean="0">
                <a:solidFill>
                  <a:srgbClr val="FF0000"/>
                </a:solidFill>
                <a:latin typeface="+mj-ea"/>
                <a:ea typeface="+mj-ea"/>
              </a:rPr>
              <a:t>行銷</a:t>
            </a:r>
            <a:r>
              <a:rPr lang="zh-TW" altLang="en-US" sz="1000" dirty="0" smtClean="0">
                <a:solidFill>
                  <a:srgbClr val="FF0000"/>
                </a:solidFill>
                <a:latin typeface="+mj-ea"/>
              </a:rPr>
              <a:t>一個人</a:t>
            </a:r>
            <a:r>
              <a:rPr lang="zh-TW" altLang="en-US" sz="1000" b="1" dirty="0" smtClean="0">
                <a:solidFill>
                  <a:srgbClr val="FF0000"/>
                </a:solidFill>
                <a:latin typeface="+mj-ea"/>
                <a:ea typeface="+mj-ea"/>
              </a:rPr>
              <a:t>成功的淨利</a:t>
            </a:r>
            <a:endParaRPr lang="zh-TW" altLang="en-US" sz="1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41776" y="2132856"/>
            <a:ext cx="2711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最佳化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Benefit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所設定的條件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3" name="圖案 12"/>
          <p:cNvCxnSpPr>
            <a:stCxn id="10" idx="3"/>
            <a:endCxn id="6" idx="3"/>
          </p:cNvCxnSpPr>
          <p:nvPr/>
        </p:nvCxnSpPr>
        <p:spPr>
          <a:xfrm>
            <a:off x="8353570" y="2302133"/>
            <a:ext cx="96518" cy="3304097"/>
          </a:xfrm>
          <a:prstGeom prst="bentConnector3">
            <a:avLst>
              <a:gd name="adj1" fmla="val 483625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23314"/>
            <a:ext cx="8229600" cy="341399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r>
              <a:rPr lang="en-US" altLang="zh-TW" sz="6600" dirty="0" smtClean="0">
                <a:cs typeface="Times New Roman" pitchFamily="18" charset="0"/>
              </a:rPr>
              <a:t/>
            </a:r>
            <a:br>
              <a:rPr lang="en-US" altLang="zh-TW" sz="6600" dirty="0" smtClean="0">
                <a:cs typeface="Times New Roman" pitchFamily="18" charset="0"/>
              </a:rPr>
            </a:br>
            <a:r>
              <a:rPr lang="en-US" altLang="zh-TW" sz="4000" dirty="0" smtClean="0"/>
              <a:t>- Threshold Optimization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(Benefit)</a:t>
            </a:r>
            <a:endParaRPr lang="zh-TW" altLang="en-US" sz="4000" dirty="0"/>
          </a:p>
        </p:txBody>
      </p:sp>
      <p:sp>
        <p:nvSpPr>
          <p:cNvPr id="8" name="矩形 7"/>
          <p:cNvSpPr/>
          <p:nvPr/>
        </p:nvSpPr>
        <p:spPr>
          <a:xfrm>
            <a:off x="2088000" y="3763913"/>
            <a:ext cx="6264000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64344" y="2195572"/>
            <a:ext cx="2115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最佳化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Benefit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的結果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rot="16200000" flipH="1">
            <a:off x="5615547" y="3248411"/>
            <a:ext cx="1368152" cy="1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r>
              <a:rPr lang="en-US" altLang="zh-TW" dirty="0" smtClean="0"/>
              <a:t>Background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ea typeface="+mj-ea"/>
              </a:rPr>
              <a:t>CDMS Smart Score II</a:t>
            </a:r>
            <a:r>
              <a:rPr lang="zh-TW" altLang="zh-TW" dirty="0" smtClean="0">
                <a:ea typeface="+mj-ea"/>
              </a:rPr>
              <a:t>將雲端運算整合至</a:t>
            </a:r>
            <a:r>
              <a:rPr lang="en-US" altLang="zh-TW" dirty="0" smtClean="0">
                <a:ea typeface="+mj-ea"/>
              </a:rPr>
              <a:t>DATA MINING(Data Mining)</a:t>
            </a:r>
            <a:r>
              <a:rPr lang="zh-TW" altLang="zh-TW" dirty="0" smtClean="0">
                <a:ea typeface="+mj-ea"/>
              </a:rPr>
              <a:t>的範疇之中，進而形成</a:t>
            </a:r>
            <a:r>
              <a:rPr lang="zh-TW" altLang="zh-TW" dirty="0" smtClean="0">
                <a:solidFill>
                  <a:srgbClr val="FF0000"/>
                </a:solidFill>
                <a:ea typeface="+mj-ea"/>
              </a:rPr>
              <a:t>雲端智慧</a:t>
            </a:r>
            <a:r>
              <a:rPr lang="en-US" altLang="zh-TW" dirty="0" smtClean="0">
                <a:solidFill>
                  <a:srgbClr val="FF0000"/>
                </a:solidFill>
                <a:ea typeface="+mj-ea"/>
              </a:rPr>
              <a:t>(Cloud Intelligence)</a:t>
            </a:r>
            <a:r>
              <a:rPr lang="zh-TW" altLang="zh-TW" dirty="0" smtClean="0">
                <a:ea typeface="+mj-ea"/>
              </a:rPr>
              <a:t>，並提供雲端服務</a:t>
            </a:r>
            <a:endParaRPr lang="en-US" altLang="zh-TW" dirty="0" smtClean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34396"/>
          </a:xfrm>
        </p:spPr>
        <p:txBody>
          <a:bodyPr>
            <a:normAutofit fontScale="90000"/>
          </a:bodyPr>
          <a:lstStyle/>
          <a:p>
            <a:r>
              <a:rPr lang="en-US" altLang="zh-TW" sz="5900" dirty="0" smtClean="0">
                <a:cs typeface="Times New Roman" pitchFamily="18" charset="0"/>
              </a:rPr>
              <a:t>CDMS Smart Score</a:t>
            </a:r>
            <a:r>
              <a:rPr lang="en-US" altLang="zh-TW" sz="6600" dirty="0" smtClean="0">
                <a:cs typeface="Times New Roman" pitchFamily="18" charset="0"/>
              </a:rPr>
              <a:t/>
            </a:r>
            <a:br>
              <a:rPr lang="en-US" altLang="zh-TW" sz="6600" dirty="0" smtClean="0">
                <a:cs typeface="Times New Roman" pitchFamily="18" charset="0"/>
              </a:rPr>
            </a:br>
            <a:r>
              <a:rPr lang="en-US" altLang="zh-TW" sz="4000" dirty="0" smtClean="0"/>
              <a:t>- Threshold Optimization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(Benefit)</a:t>
            </a:r>
            <a:endParaRPr lang="zh-TW" altLang="en-US" sz="4000" dirty="0"/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r>
              <a:rPr lang="en-US" altLang="zh-TW" dirty="0" smtClean="0"/>
              <a:t>Confusion Matrix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Model Benefit</a:t>
            </a:r>
          </a:p>
          <a:p>
            <a:r>
              <a:rPr lang="en-US" altLang="zh-TW" dirty="0" smtClean="0"/>
              <a:t>Lift Chart</a:t>
            </a:r>
          </a:p>
          <a:p>
            <a:r>
              <a:rPr lang="en-US" altLang="zh-TW" dirty="0" smtClean="0"/>
              <a:t>Precision vs. Recall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Profit Chart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523" y="2276872"/>
            <a:ext cx="4324954" cy="410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– Model Benefit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2430000" y="2548795"/>
            <a:ext cx="4284000" cy="1179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6804248" y="2588692"/>
            <a:ext cx="1747594" cy="1112231"/>
            <a:chOff x="6500826" y="4786322"/>
            <a:chExt cx="1747594" cy="1112231"/>
          </a:xfrm>
        </p:grpSpPr>
        <p:sp>
          <p:nvSpPr>
            <p:cNvPr id="9" name="文字方塊 8"/>
            <p:cNvSpPr txBox="1"/>
            <p:nvPr/>
          </p:nvSpPr>
          <p:spPr>
            <a:xfrm>
              <a:off x="6811366" y="5214950"/>
              <a:ext cx="1279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Model Benefit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904666" y="5590776"/>
              <a:ext cx="1180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Ideal Benefit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6882804" y="5572140"/>
              <a:ext cx="1357322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6500826" y="4786322"/>
              <a:ext cx="1747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Model Benefit Ratio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500826" y="5429264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=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728000" y="2575915"/>
            <a:ext cx="928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獲利率</a:t>
            </a:r>
            <a:endParaRPr lang="en-US" altLang="zh-TW" sz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55644" y="2863915"/>
            <a:ext cx="1000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模型獲利</a:t>
            </a:r>
            <a:endParaRPr lang="en-US" altLang="zh-TW" sz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2000" y="3151915"/>
            <a:ext cx="14283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全部行銷獲利</a:t>
            </a:r>
            <a:endParaRPr lang="en-US" altLang="zh-TW" sz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42000" y="3439915"/>
            <a:ext cx="1428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理想模型獲利</a:t>
            </a:r>
            <a:endParaRPr lang="en-US" altLang="zh-TW" sz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528" y="1916832"/>
            <a:ext cx="689094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Profit Chart</a:t>
            </a:r>
            <a:endParaRPr lang="zh-TW" altLang="en-US" sz="3600" dirty="0"/>
          </a:p>
        </p:txBody>
      </p:sp>
      <p:cxnSp>
        <p:nvCxnSpPr>
          <p:cNvPr id="9" name="直線接點 8"/>
          <p:cNvCxnSpPr/>
          <p:nvPr/>
        </p:nvCxnSpPr>
        <p:spPr>
          <a:xfrm rot="5400000">
            <a:off x="1674955" y="4240469"/>
            <a:ext cx="3366874" cy="0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088000" y="2573669"/>
            <a:ext cx="1285884" cy="0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文字方塊 9"/>
          <p:cNvSpPr txBox="1"/>
          <p:nvPr/>
        </p:nvSpPr>
        <p:spPr>
          <a:xfrm>
            <a:off x="4644008" y="6074965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行銷人數佔總體人數百分比</a:t>
            </a:r>
            <a:endParaRPr lang="zh-TW" altLang="en-US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72200" y="3770709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以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Neural Network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來說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行銷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30%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的人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可獲得最高利益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83503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Profit Chart</a:t>
            </a:r>
            <a:endParaRPr lang="zh-TW" altLang="en-US" sz="3600" dirty="0"/>
          </a:p>
        </p:txBody>
      </p:sp>
      <p:sp>
        <p:nvSpPr>
          <p:cNvPr id="11" name="矩形 10"/>
          <p:cNvSpPr/>
          <p:nvPr/>
        </p:nvSpPr>
        <p:spPr>
          <a:xfrm>
            <a:off x="3131840" y="2276872"/>
            <a:ext cx="3151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Neural Network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模型的獲利情形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7232" y="3672000"/>
            <a:ext cx="82620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508826" y="5682734"/>
            <a:ext cx="6308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利用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Naive Bayes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模型來行銷，行銷人數在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30%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時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，能得到最大獲利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233" y="1920546"/>
            <a:ext cx="4625039" cy="460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Profit Chart</a:t>
            </a:r>
            <a:endParaRPr lang="zh-TW" altLang="en-US" sz="3600" dirty="0"/>
          </a:p>
        </p:txBody>
      </p:sp>
      <p:sp>
        <p:nvSpPr>
          <p:cNvPr id="14" name="矩形 13"/>
          <p:cNvSpPr/>
          <p:nvPr/>
        </p:nvSpPr>
        <p:spPr>
          <a:xfrm>
            <a:off x="1617392" y="2279152"/>
            <a:ext cx="642942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總收入</a:t>
            </a:r>
            <a:endParaRPr lang="en-US" altLang="zh-TW" sz="12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7392" y="2564904"/>
            <a:ext cx="642942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總成本</a:t>
            </a:r>
            <a:endParaRPr lang="en-US" altLang="zh-TW" sz="12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4516" y="3224009"/>
            <a:ext cx="857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固定成本</a:t>
            </a:r>
            <a:endParaRPr lang="en-US" altLang="zh-TW" sz="12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31640" y="3512041"/>
            <a:ext cx="1000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單位總成本</a:t>
            </a:r>
            <a:endParaRPr lang="en-US" altLang="zh-TW" sz="12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31640" y="3789040"/>
            <a:ext cx="1000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投資報酬率</a:t>
            </a:r>
            <a:endParaRPr lang="en-US" altLang="zh-TW" sz="12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76000" y="4653136"/>
            <a:ext cx="857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理想模型</a:t>
            </a:r>
            <a:endParaRPr lang="en-US" altLang="zh-TW" sz="12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76000" y="4968000"/>
            <a:ext cx="857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全部行銷</a:t>
            </a:r>
            <a:endParaRPr lang="en-US" altLang="zh-TW" sz="12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48000" y="5312241"/>
            <a:ext cx="714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  <a:latin typeface="+mj-ea"/>
                <a:ea typeface="+mj-ea"/>
              </a:rPr>
              <a:t>NB</a:t>
            </a:r>
            <a:r>
              <a:rPr lang="zh-TW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模型</a:t>
            </a:r>
            <a:endParaRPr lang="en-US" altLang="zh-TW" sz="12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00166" y="5616000"/>
            <a:ext cx="785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  <a:latin typeface="+mj-ea"/>
                <a:ea typeface="+mj-ea"/>
              </a:rPr>
              <a:t>NN</a:t>
            </a:r>
            <a:r>
              <a:rPr lang="zh-TW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模型</a:t>
            </a:r>
            <a:endParaRPr lang="en-US" altLang="zh-TW" sz="12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4000" y="5940000"/>
            <a:ext cx="785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  <a:latin typeface="+mj-ea"/>
                <a:ea typeface="+mj-ea"/>
              </a:rPr>
              <a:t>LR</a:t>
            </a:r>
            <a:r>
              <a:rPr lang="zh-TW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模型</a:t>
            </a:r>
            <a:endParaRPr lang="en-US" altLang="zh-TW" sz="12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48531" y="3789040"/>
            <a:ext cx="1224000" cy="3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7071190" y="3645024"/>
            <a:ext cx="1245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投資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元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回收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1.05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元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84000" y="6248345"/>
            <a:ext cx="785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  <a:latin typeface="+mj-ea"/>
                <a:ea typeface="+mj-ea"/>
              </a:rPr>
              <a:t>DT</a:t>
            </a:r>
            <a:r>
              <a:rPr lang="zh-TW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模型</a:t>
            </a:r>
            <a:endParaRPr lang="en-US" altLang="zh-TW" sz="12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38447"/>
            <a:ext cx="8229600" cy="342685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Test Model</a:t>
            </a:r>
            <a:endParaRPr lang="zh-TW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3240000" y="4002214"/>
            <a:ext cx="1260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131840" y="2073388"/>
            <a:ext cx="1428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預測結果下載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9" name="直線單箭頭接點 8"/>
          <p:cNvCxnSpPr>
            <a:stCxn id="8" idx="2"/>
            <a:endCxn id="7" idx="0"/>
          </p:cNvCxnSpPr>
          <p:nvPr/>
        </p:nvCxnSpPr>
        <p:spPr>
          <a:xfrm rot="16200000" flipH="1">
            <a:off x="3062831" y="3195045"/>
            <a:ext cx="1590272" cy="24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0829" y="1916832"/>
            <a:ext cx="612234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Single Score</a:t>
            </a:r>
            <a:endParaRPr lang="zh-TW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2123728" y="2186533"/>
            <a:ext cx="1060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單人線上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預測介面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72132" y="3761998"/>
            <a:ext cx="2240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此人有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78.384%</a:t>
            </a:r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的機率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會不還錢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0" y="5570909"/>
            <a:ext cx="1316602" cy="191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572396" y="5603222"/>
            <a:ext cx="1285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+mj-ea"/>
                <a:ea typeface="+mj-ea"/>
              </a:rPr>
              <a:t>可允許有空值</a:t>
            </a:r>
            <a:endParaRPr lang="en-US" altLang="zh-TW" sz="14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0" name="直線單箭頭接點 9"/>
          <p:cNvCxnSpPr>
            <a:stCxn id="9" idx="1"/>
            <a:endCxn id="8" idx="3"/>
          </p:cNvCxnSpPr>
          <p:nvPr/>
        </p:nvCxnSpPr>
        <p:spPr>
          <a:xfrm rot="10800000">
            <a:off x="5888602" y="5666743"/>
            <a:ext cx="1683794" cy="903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572000" y="5811291"/>
            <a:ext cx="1316602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572000" y="6074965"/>
            <a:ext cx="1316602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>
            <a:stCxn id="9" idx="1"/>
            <a:endCxn id="14" idx="3"/>
          </p:cNvCxnSpPr>
          <p:nvPr/>
        </p:nvCxnSpPr>
        <p:spPr>
          <a:xfrm rot="10800000" flipV="1">
            <a:off x="5888602" y="5757111"/>
            <a:ext cx="1683794" cy="162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9" idx="1"/>
            <a:endCxn id="15" idx="3"/>
          </p:cNvCxnSpPr>
          <p:nvPr/>
        </p:nvCxnSpPr>
        <p:spPr>
          <a:xfrm rot="10800000" flipV="1">
            <a:off x="5888602" y="5757111"/>
            <a:ext cx="1683794" cy="4258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79478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Deployment</a:t>
            </a:r>
            <a:endParaRPr lang="zh-TW" altLang="en-US" sz="3600" dirty="0"/>
          </a:p>
        </p:txBody>
      </p:sp>
      <p:pic>
        <p:nvPicPr>
          <p:cNvPr id="17" name="圖片 16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1988840"/>
            <a:ext cx="7862888" cy="1584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圖片 17" descr="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7" y="4722137"/>
            <a:ext cx="5472609" cy="1371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1" name="直線單箭頭接點 20"/>
          <p:cNvCxnSpPr/>
          <p:nvPr/>
        </p:nvCxnSpPr>
        <p:spPr>
          <a:xfrm rot="5400000">
            <a:off x="826868" y="4149157"/>
            <a:ext cx="1152922" cy="6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圖案 23"/>
          <p:cNvCxnSpPr>
            <a:endCxn id="17" idx="1"/>
          </p:cNvCxnSpPr>
          <p:nvPr/>
        </p:nvCxnSpPr>
        <p:spPr>
          <a:xfrm rot="16200000" flipV="1">
            <a:off x="-792399" y="4329296"/>
            <a:ext cx="3167960" cy="72008"/>
          </a:xfrm>
          <a:prstGeom prst="bentConnector4">
            <a:avLst>
              <a:gd name="adj1" fmla="val 90"/>
              <a:gd name="adj2" fmla="val 47112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561681" y="3923764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發佈系統：</a:t>
            </a:r>
            <a:r>
              <a:rPr lang="en-US" altLang="zh-TW" sz="1600" dirty="0" smtClean="0">
                <a:solidFill>
                  <a:srgbClr val="FF0000"/>
                </a:solidFill>
                <a:latin typeface="+mj-ea"/>
                <a:ea typeface="+mj-ea"/>
              </a:rPr>
              <a:t>http://120.125.85.122/SScore.aspx?id=AguaBOVw1z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76096"/>
            <a:ext cx="8229600" cy="99672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Deployment</a:t>
            </a:r>
            <a:endParaRPr lang="zh-TW" altLang="en-US" sz="3600" dirty="0"/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86901"/>
            <a:ext cx="8229600" cy="34859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80395"/>
            <a:ext cx="8229600" cy="341290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Batch Score</a:t>
            </a:r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5310000" y="4192314"/>
            <a:ext cx="162026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389200" y="2072248"/>
            <a:ext cx="1571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預測結果下載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1" name="直線單箭頭接點 10"/>
          <p:cNvCxnSpPr>
            <a:stCxn id="10" idx="2"/>
            <a:endCxn id="9" idx="0"/>
          </p:cNvCxnSpPr>
          <p:nvPr/>
        </p:nvCxnSpPr>
        <p:spPr>
          <a:xfrm rot="5400000">
            <a:off x="5284262" y="3301558"/>
            <a:ext cx="1781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Background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611560" y="1700808"/>
            <a:ext cx="2890664" cy="1872208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>
                <a:ea typeface="+mj-ea"/>
              </a:rPr>
              <a:t>一般</a:t>
            </a:r>
            <a:r>
              <a:rPr lang="en-US" altLang="zh-TW" dirty="0" smtClean="0">
                <a:ea typeface="+mj-ea"/>
              </a:rPr>
              <a:t>DATA MINING</a:t>
            </a:r>
            <a:r>
              <a:rPr lang="zh-TW" altLang="zh-TW" dirty="0" smtClean="0">
                <a:ea typeface="+mj-ea"/>
              </a:rPr>
              <a:t>的建模方式大都遵循</a:t>
            </a:r>
            <a:r>
              <a:rPr lang="en-US" altLang="zh-TW" dirty="0" smtClean="0">
                <a:solidFill>
                  <a:srgbClr val="FF0000"/>
                </a:solidFill>
                <a:ea typeface="+mj-ea"/>
              </a:rPr>
              <a:t>CRISP-DM</a:t>
            </a:r>
            <a:r>
              <a:rPr lang="zh-TW" altLang="zh-TW" dirty="0" smtClean="0">
                <a:ea typeface="+mj-ea"/>
              </a:rPr>
              <a:t>的標準流程</a:t>
            </a:r>
            <a:endParaRPr lang="en-US" altLang="zh-TW" dirty="0" smtClean="0">
              <a:ea typeface="+mj-ea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8208" y="1484784"/>
            <a:ext cx="4896544" cy="49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011" y="1935163"/>
            <a:ext cx="532597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Batch Score</a:t>
            </a:r>
            <a:endParaRPr lang="zh-TW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3672000" y="2196000"/>
            <a:ext cx="1764000" cy="57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552507" y="5130000"/>
            <a:ext cx="2628000" cy="57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552506" y="5724000"/>
            <a:ext cx="2628000" cy="57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8728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duration</a:t>
            </a:r>
            <a:endParaRPr lang="zh-TW" altLang="en-US" sz="5300" dirty="0" smtClean="0"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1168" y="5517232"/>
            <a:ext cx="10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j-lt"/>
                <a:ea typeface="+mj-ea"/>
              </a:rPr>
              <a:t>1 (good)</a:t>
            </a:r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797475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>
            <a:off x="4499992" y="5373216"/>
            <a:ext cx="2808312" cy="158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979712" y="5373216"/>
            <a:ext cx="2520280" cy="158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471840" y="5517232"/>
            <a:ext cx="82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j-lt"/>
                <a:ea typeface="+mj-ea"/>
              </a:rPr>
              <a:t>1 (bad)</a:t>
            </a:r>
          </a:p>
        </p:txBody>
      </p:sp>
      <p:sp>
        <p:nvSpPr>
          <p:cNvPr id="15" name="矩形 14"/>
          <p:cNvSpPr/>
          <p:nvPr/>
        </p:nvSpPr>
        <p:spPr>
          <a:xfrm>
            <a:off x="3635896" y="5958572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3300"/>
                </a:solidFill>
                <a:latin typeface="+mj-lt"/>
                <a:ea typeface="+mj-ea"/>
              </a:rPr>
              <a:t>Predicted Results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58594"/>
            <a:ext cx="8229600" cy="377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5300" dirty="0" smtClean="0">
                <a:cs typeface="Times New Roman" pitchFamily="18" charset="0"/>
              </a:rPr>
              <a:t>CDMS Smart Score</a:t>
            </a:r>
            <a:r>
              <a:rPr lang="en-US" altLang="zh-TW" sz="3600" dirty="0" smtClean="0"/>
              <a:t>- Reporting</a:t>
            </a:r>
            <a:endParaRPr lang="zh-TW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7452000" y="1394157"/>
            <a:ext cx="1188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33448" y="1052736"/>
            <a:ext cx="1143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報表分享</a:t>
            </a:r>
            <a:endParaRPr lang="en-US" altLang="zh-TW" sz="16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39" y="2304000"/>
            <a:ext cx="2160496" cy="2736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14" name="直線單箭頭接點 13"/>
          <p:cNvCxnSpPr/>
          <p:nvPr/>
        </p:nvCxnSpPr>
        <p:spPr>
          <a:xfrm rot="5400000">
            <a:off x="7668000" y="1908000"/>
            <a:ext cx="765025" cy="14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266903"/>
            <a:ext cx="7665566" cy="140245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cxnSp>
        <p:nvCxnSpPr>
          <p:cNvPr id="16" name="直線單箭頭接點 15"/>
          <p:cNvCxnSpPr>
            <a:endCxn id="17" idx="0"/>
          </p:cNvCxnSpPr>
          <p:nvPr/>
        </p:nvCxnSpPr>
        <p:spPr>
          <a:xfrm rot="16200000" flipH="1">
            <a:off x="6107041" y="4198214"/>
            <a:ext cx="2384963" cy="2704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7236296" y="5525931"/>
            <a:ext cx="396922" cy="179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>
            <a:off x="1549420" y="6123181"/>
            <a:ext cx="595383" cy="13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55576" y="6093296"/>
            <a:ext cx="793756" cy="896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 rot="5400000" flipH="1" flipV="1">
            <a:off x="4083443" y="5717757"/>
            <a:ext cx="126514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>CDMS</a:t>
            </a:r>
            <a:r>
              <a:rPr lang="zh-TW" altLang="en-US" sz="4400" dirty="0" smtClean="0"/>
              <a:t> </a:t>
            </a:r>
            <a:r>
              <a:rPr lang="en-US" altLang="zh-TW" sz="4400" dirty="0" smtClean="0"/>
              <a:t>Smart Score V.S SPSS Clementine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dirty="0" smtClean="0"/>
              <a:t>Car Insurance Dataset(</a:t>
            </a:r>
            <a:r>
              <a:rPr lang="zh-TW" altLang="en-US" sz="3600" dirty="0" smtClean="0"/>
              <a:t>汽車保險資料集</a:t>
            </a:r>
            <a:r>
              <a:rPr lang="en-US" altLang="zh-TW" sz="3600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97400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無空值下的結果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6" name="內容版面配置區 6"/>
          <p:cNvGraphicFramePr>
            <a:graphicFrameLocks/>
          </p:cNvGraphicFramePr>
          <p:nvPr/>
        </p:nvGraphicFramePr>
        <p:xfrm>
          <a:off x="1571604" y="2643182"/>
          <a:ext cx="61436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  <a:gridCol w="1571636"/>
                <a:gridCol w="1500230"/>
                <a:gridCol w="1428758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altLang="zh-TW" sz="1200" dirty="0" smtClean="0"/>
                        <a:t>Clementine</a:t>
                      </a:r>
                      <a:endParaRPr kumimoji="0" lang="zh-TW" altLang="en-US" sz="12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F-measure</a:t>
                      </a:r>
                      <a:endParaRPr kumimoji="0" lang="en-US" altLang="zh-TW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Decision Tree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55.56%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6.33%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11.36</a:t>
                      </a:r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Neural Network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N/A 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N/A 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571604" y="3843978"/>
          <a:ext cx="61436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571636"/>
                <a:gridCol w="1500198"/>
                <a:gridCol w="1428760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CDMSSmartScore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F-measure</a:t>
                      </a:r>
                      <a:endParaRPr kumimoji="0" lang="en-US" altLang="zh-TW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Naive Bayesian </a:t>
                      </a:r>
                      <a:endParaRPr kumimoji="0" lang="zh-TW" altLang="en-US" sz="12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33.86%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81.01%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47.76%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Neural Network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34.11%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55.70%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42.31%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Logistic Regression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35.63%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78.48%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49.01%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9" name="Picture 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11262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928794" y="5643578"/>
            <a:ext cx="554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由於我們的系統有效能最佳化的機置，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因此我們的系統遠優於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SPSS Clementine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的分類結果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>CDMS</a:t>
            </a:r>
            <a:r>
              <a:rPr lang="zh-TW" altLang="en-US" sz="4400" dirty="0" smtClean="0"/>
              <a:t> </a:t>
            </a:r>
            <a:r>
              <a:rPr lang="en-US" altLang="zh-TW" sz="4400" dirty="0" smtClean="0"/>
              <a:t>Smart Score V.S SPSS Clementine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3600" dirty="0" smtClean="0"/>
              <a:t>Car Insurance Dataset(</a:t>
            </a:r>
            <a:r>
              <a:rPr lang="zh-TW" altLang="en-US" sz="3600" dirty="0" smtClean="0"/>
              <a:t>汽車保險資料集</a:t>
            </a:r>
            <a:r>
              <a:rPr lang="en-US" altLang="zh-TW" sz="3600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5%</a:t>
            </a:r>
            <a:r>
              <a:rPr lang="zh-TW" altLang="en-US" dirty="0" smtClean="0">
                <a:latin typeface="+mj-ea"/>
                <a:ea typeface="+mj-ea"/>
              </a:rPr>
              <a:t>空值下的結果</a:t>
            </a:r>
          </a:p>
          <a:p>
            <a:endParaRPr lang="zh-TW" altLang="en-US" dirty="0"/>
          </a:p>
        </p:txBody>
      </p:sp>
      <p:graphicFrame>
        <p:nvGraphicFramePr>
          <p:cNvPr id="9" name="內容版面配置區 6"/>
          <p:cNvGraphicFramePr>
            <a:graphicFrameLocks/>
          </p:cNvGraphicFramePr>
          <p:nvPr/>
        </p:nvGraphicFramePr>
        <p:xfrm>
          <a:off x="1571604" y="2643182"/>
          <a:ext cx="61436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  <a:gridCol w="1571636"/>
                <a:gridCol w="1500230"/>
                <a:gridCol w="1428758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altLang="zh-TW" sz="1200" dirty="0" smtClean="0"/>
                        <a:t>Clementine</a:t>
                      </a:r>
                      <a:endParaRPr kumimoji="0" lang="zh-TW" altLang="en-US" sz="12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F-measure</a:t>
                      </a:r>
                      <a:endParaRPr kumimoji="0" lang="en-US" altLang="zh-TW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Decision Tree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62.50%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6.33%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11.49%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Neural Network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39.29%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13.92%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20.56%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571604" y="3843978"/>
          <a:ext cx="61436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571636"/>
                <a:gridCol w="1500198"/>
                <a:gridCol w="1428760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CDMSSmartScore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F-measure</a:t>
                      </a:r>
                      <a:endParaRPr kumimoji="0" lang="en-US" altLang="zh-TW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Naive Bayesian </a:t>
                      </a:r>
                      <a:endParaRPr kumimoji="0" lang="zh-TW" altLang="en-US" sz="12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36.84%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70.89%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48.49%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Neural Network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36.08%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72.15%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48.10%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Logistic Regression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35.71%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75.95%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48.58%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Picture 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11262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928794" y="5643578"/>
            <a:ext cx="554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在有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5%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資料有空值的情況下，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我們的系統依舊遠優於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SPSS Clementine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的分類結果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>CDMS</a:t>
            </a:r>
            <a:r>
              <a:rPr lang="zh-TW" altLang="en-US" sz="4400" dirty="0" smtClean="0"/>
              <a:t> </a:t>
            </a:r>
            <a:r>
              <a:rPr lang="en-US" altLang="zh-TW" sz="4400" dirty="0" smtClean="0"/>
              <a:t>Smart Score V.S Intelligent Miner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dirty="0" smtClean="0"/>
              <a:t>Card Application Dataset (</a:t>
            </a:r>
            <a:r>
              <a:rPr lang="zh-TW" altLang="en-US" sz="3600" dirty="0" smtClean="0"/>
              <a:t>信用卡進件資料集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無空值下的結果</a:t>
            </a:r>
          </a:p>
          <a:p>
            <a:endParaRPr lang="zh-TW" altLang="en-US" dirty="0"/>
          </a:p>
        </p:txBody>
      </p:sp>
      <p:graphicFrame>
        <p:nvGraphicFramePr>
          <p:cNvPr id="9" name="內容版面配置區 6"/>
          <p:cNvGraphicFramePr>
            <a:graphicFrameLocks/>
          </p:cNvGraphicFramePr>
          <p:nvPr/>
        </p:nvGraphicFramePr>
        <p:xfrm>
          <a:off x="1571604" y="2643182"/>
          <a:ext cx="61436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  <a:gridCol w="1571636"/>
                <a:gridCol w="1500230"/>
                <a:gridCol w="1428758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altLang="zh-TW" sz="1200" dirty="0" smtClean="0"/>
                        <a:t>Intelligent Miner</a:t>
                      </a:r>
                      <a:endParaRPr kumimoji="0" lang="zh-TW" altLang="en-US" sz="12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F-measure</a:t>
                      </a:r>
                      <a:endParaRPr kumimoji="0" lang="en-US" altLang="zh-TW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Decision Tree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50.00%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452" marR="10452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55.56%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452" marR="10452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52.63%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0452" marR="10452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Neural Network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27.27% 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83.33%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41.00% 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571604" y="3843978"/>
          <a:ext cx="61436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571636"/>
                <a:gridCol w="1500198"/>
                <a:gridCol w="1428760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CDMSSmartScore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F-measure</a:t>
                      </a:r>
                      <a:endParaRPr kumimoji="0" lang="en-US" altLang="zh-TW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Naive Bayesian </a:t>
                      </a:r>
                      <a:endParaRPr kumimoji="0" lang="zh-TW" altLang="en-US" sz="12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37.31%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69.44%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48.54%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Neural Network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35.21%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69.44%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46.73%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Logistic Regression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30.88%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58.33%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40.39%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Picture 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11262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785918" y="5715016"/>
            <a:ext cx="576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我們系統的分類結果與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IBM Intelligent Miner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互有勝負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>CDMS</a:t>
            </a:r>
            <a:r>
              <a:rPr lang="zh-TW" altLang="en-US" sz="4400" dirty="0" smtClean="0"/>
              <a:t> </a:t>
            </a:r>
            <a:r>
              <a:rPr lang="en-US" altLang="zh-TW" sz="4400" dirty="0" smtClean="0"/>
              <a:t>Smart Score V.S Intelligent Miner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3600" dirty="0" smtClean="0"/>
              <a:t>Card Application Dataset (</a:t>
            </a:r>
            <a:r>
              <a:rPr lang="zh-TW" altLang="en-US" sz="3600" dirty="0" smtClean="0"/>
              <a:t>信用卡進件資料集</a:t>
            </a:r>
            <a:r>
              <a:rPr lang="en-US" altLang="zh-TW" sz="3600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5%</a:t>
            </a:r>
            <a:r>
              <a:rPr lang="zh-TW" altLang="en-US" dirty="0" smtClean="0">
                <a:latin typeface="+mj-ea"/>
                <a:ea typeface="+mj-ea"/>
              </a:rPr>
              <a:t>空值下的結果</a:t>
            </a:r>
          </a:p>
          <a:p>
            <a:endParaRPr lang="zh-TW" altLang="en-US" dirty="0"/>
          </a:p>
        </p:txBody>
      </p:sp>
      <p:graphicFrame>
        <p:nvGraphicFramePr>
          <p:cNvPr id="9" name="內容版面配置區 6"/>
          <p:cNvGraphicFramePr>
            <a:graphicFrameLocks/>
          </p:cNvGraphicFramePr>
          <p:nvPr/>
        </p:nvGraphicFramePr>
        <p:xfrm>
          <a:off x="1571604" y="2643182"/>
          <a:ext cx="61436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  <a:gridCol w="1571636"/>
                <a:gridCol w="1500230"/>
                <a:gridCol w="1428758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altLang="zh-TW" sz="1200" dirty="0" smtClean="0"/>
                        <a:t>Intelligent Miner</a:t>
                      </a:r>
                      <a:endParaRPr kumimoji="0" lang="zh-TW" altLang="en-US" sz="12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F-measure</a:t>
                      </a:r>
                      <a:endParaRPr kumimoji="0" lang="en-US" altLang="zh-TW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Decision Tree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Neural Network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571604" y="3843978"/>
          <a:ext cx="61436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571636"/>
                <a:gridCol w="1500198"/>
                <a:gridCol w="1428760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CDMSSmartScore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F-measure</a:t>
                      </a:r>
                      <a:endParaRPr kumimoji="0" lang="en-US" altLang="zh-TW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Naive Bayesian </a:t>
                      </a:r>
                      <a:endParaRPr kumimoji="0" lang="zh-TW" altLang="en-US" sz="12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32.47%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69.44%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44.25%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Neural Network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36.07%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61.11%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45.36%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Logistic Regression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35.48%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61.11%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44.90%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Picture 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11262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857356" y="5643578"/>
            <a:ext cx="5536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在有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5%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資料有空值的情況下，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我們的系統則優於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</a:rPr>
              <a:t>IBM Intelligent Miner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的分類結果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>CDMS</a:t>
            </a:r>
            <a:r>
              <a:rPr lang="zh-TW" altLang="en-US" sz="4400" dirty="0" smtClean="0"/>
              <a:t> </a:t>
            </a:r>
            <a:r>
              <a:rPr lang="en-US" altLang="zh-TW" sz="4400" dirty="0" smtClean="0"/>
              <a:t>Smart Score V.S SQL Server 2005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3600" dirty="0" smtClean="0"/>
              <a:t>Small Loan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Dataset(</a:t>
            </a:r>
            <a:r>
              <a:rPr lang="zh-TW" altLang="en-US" sz="3600" dirty="0" smtClean="0"/>
              <a:t>小額信貸資料集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無空值下的結果</a:t>
            </a:r>
          </a:p>
          <a:p>
            <a:endParaRPr lang="zh-TW" altLang="en-US" dirty="0"/>
          </a:p>
        </p:txBody>
      </p:sp>
      <p:graphicFrame>
        <p:nvGraphicFramePr>
          <p:cNvPr id="9" name="內容版面配置區 6"/>
          <p:cNvGraphicFramePr>
            <a:graphicFrameLocks/>
          </p:cNvGraphicFramePr>
          <p:nvPr/>
        </p:nvGraphicFramePr>
        <p:xfrm>
          <a:off x="1571604" y="2643182"/>
          <a:ext cx="61436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  <a:gridCol w="1571636"/>
                <a:gridCol w="1500230"/>
                <a:gridCol w="1428758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altLang="zh-TW" sz="1200" dirty="0" smtClean="0"/>
                        <a:t>SQL Server 2005</a:t>
                      </a:r>
                      <a:endParaRPr kumimoji="0" lang="zh-TW" altLang="en-US" sz="12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F-measure</a:t>
                      </a:r>
                      <a:endParaRPr kumimoji="0" lang="en-US" altLang="zh-TW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Decision Tree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6.45%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9.76%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Neural Network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571604" y="3843978"/>
          <a:ext cx="61436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571636"/>
                <a:gridCol w="1500198"/>
                <a:gridCol w="1428760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CDMSSmartScore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F-measure</a:t>
                      </a:r>
                      <a:endParaRPr kumimoji="0" lang="en-US" altLang="zh-TW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Naive Bayesian </a:t>
                      </a:r>
                      <a:endParaRPr kumimoji="0" lang="zh-TW" altLang="en-US" sz="12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34.29%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38.71%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36.36%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Neural Network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32.65%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51.61%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40.00%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Logistic Regression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70.97%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31.21%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Picture 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11262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571604" y="5715016"/>
            <a:ext cx="612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我們的系統遠優於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Microsoft SQL Server 2005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的分類結果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>CDMS</a:t>
            </a:r>
            <a:r>
              <a:rPr lang="zh-TW" altLang="en-US" sz="4400" dirty="0" smtClean="0"/>
              <a:t> </a:t>
            </a:r>
            <a:r>
              <a:rPr lang="en-US" altLang="zh-TW" sz="4400" dirty="0" smtClean="0"/>
              <a:t>Smart Score V.S SQL Server 2005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3600" dirty="0" smtClean="0"/>
              <a:t>Small Loan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Dataset(</a:t>
            </a:r>
            <a:r>
              <a:rPr lang="zh-TW" altLang="en-US" sz="3600" dirty="0" smtClean="0"/>
              <a:t>小額信貸資料集</a:t>
            </a:r>
            <a:r>
              <a:rPr lang="en-US" altLang="zh-TW" sz="3600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5%</a:t>
            </a:r>
            <a:r>
              <a:rPr lang="zh-TW" altLang="en-US" dirty="0" smtClean="0">
                <a:latin typeface="+mj-ea"/>
                <a:ea typeface="+mj-ea"/>
              </a:rPr>
              <a:t>空值下的結果</a:t>
            </a:r>
          </a:p>
          <a:p>
            <a:endParaRPr lang="zh-TW" altLang="en-US" dirty="0"/>
          </a:p>
        </p:txBody>
      </p:sp>
      <p:graphicFrame>
        <p:nvGraphicFramePr>
          <p:cNvPr id="9" name="內容版面配置區 6"/>
          <p:cNvGraphicFramePr>
            <a:graphicFrameLocks/>
          </p:cNvGraphicFramePr>
          <p:nvPr/>
        </p:nvGraphicFramePr>
        <p:xfrm>
          <a:off x="1571604" y="2643182"/>
          <a:ext cx="61436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2"/>
                <a:gridCol w="1571636"/>
                <a:gridCol w="1500230"/>
                <a:gridCol w="1428758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altLang="zh-TW" sz="1200" dirty="0" smtClean="0"/>
                        <a:t>SQL Server 2005</a:t>
                      </a:r>
                      <a:endParaRPr kumimoji="0" lang="zh-TW" altLang="en-US" sz="1200" b="0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F-measure</a:t>
                      </a:r>
                      <a:endParaRPr kumimoji="0" lang="en-US" altLang="zh-TW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Decision Tree</a:t>
                      </a:r>
                      <a:endParaRPr kumimoji="0" lang="en-US" altLang="zh-TW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N/A</a:t>
                      </a:r>
                      <a:endParaRPr kumimoji="0" lang="zh-TW" altLang="en-US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0.00%</a:t>
                      </a:r>
                      <a:endParaRPr kumimoji="0" lang="zh-TW" altLang="en-US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N/A</a:t>
                      </a:r>
                      <a:endParaRPr kumimoji="0" lang="zh-TW" altLang="en-US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Neural Network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N/A</a:t>
                      </a:r>
                      <a:endParaRPr kumimoji="0" lang="zh-TW" altLang="en-US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0.00%</a:t>
                      </a:r>
                      <a:endParaRPr kumimoji="0" lang="zh-TW" altLang="en-US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N/A</a:t>
                      </a:r>
                      <a:endParaRPr kumimoji="0" lang="zh-TW" altLang="en-US" sz="120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571604" y="3843978"/>
          <a:ext cx="61436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571636"/>
                <a:gridCol w="1500198"/>
                <a:gridCol w="1428760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CDMSSmartScore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Recall</a:t>
                      </a:r>
                      <a:endParaRPr kumimoji="0" lang="zh-TW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F-measure</a:t>
                      </a:r>
                      <a:endParaRPr kumimoji="0" lang="en-US" altLang="zh-TW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Naive Bayesian </a:t>
                      </a:r>
                      <a:endParaRPr kumimoji="0" lang="zh-TW" altLang="en-US" sz="12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24.14%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45.16%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31.46%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Neural Network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28.57%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45.16%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35.00%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TW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Logistic Regression</a:t>
                      </a:r>
                      <a:endParaRPr kumimoji="0" lang="zh-TW" altLang="en-US" sz="12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16.26%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64.52%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20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25.97%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" name="Picture 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11262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357290" y="5643578"/>
            <a:ext cx="658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在有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5%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資料有空值的情況下，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我們的系統依舊遠優於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</a:rPr>
              <a:t>Microsoft SQL Server 2005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的分類結果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内容占位符 3" descr="yu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001000" cy="6858000"/>
          </a:xfrm>
        </p:spPr>
      </p:pic>
      <p:sp>
        <p:nvSpPr>
          <p:cNvPr id="112643" name="TextBox 5"/>
          <p:cNvSpPr txBox="1">
            <a:spLocks noChangeArrowheads="1"/>
          </p:cNvSpPr>
          <p:nvPr/>
        </p:nvSpPr>
        <p:spPr bwMode="auto">
          <a:xfrm>
            <a:off x="8214836" y="785813"/>
            <a:ext cx="738664" cy="535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CN" altLang="en-US" sz="3600" dirty="0" smtClean="0"/>
              <a:t> 漫步雲端，任重而道遠！</a:t>
            </a:r>
            <a:endParaRPr kumimoji="0"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285720" y="5715016"/>
            <a:ext cx="74045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CN" alt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只在此山中 雲深不知處</a:t>
            </a:r>
            <a:endParaRPr kumimoji="0" lang="zh-TW" alt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4766</TotalTime>
  <Words>4563</Words>
  <Application>Microsoft Office PowerPoint</Application>
  <PresentationFormat>如螢幕大小 (4:3)</PresentationFormat>
  <Paragraphs>750</Paragraphs>
  <Slides>99</Slides>
  <Notes>99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99</vt:i4>
      </vt:variant>
    </vt:vector>
  </HeadingPairs>
  <TitlesOfParts>
    <vt:vector size="101" baseType="lpstr">
      <vt:lpstr>流線</vt:lpstr>
      <vt:lpstr>PhotoImpact</vt:lpstr>
      <vt:lpstr>DATA MINING雲端決策平台CDMS Smart Score II</vt:lpstr>
      <vt:lpstr>Outline</vt:lpstr>
      <vt:lpstr>投影片 3</vt:lpstr>
      <vt:lpstr>投影片 4</vt:lpstr>
      <vt:lpstr>投影片 5</vt:lpstr>
      <vt:lpstr>投影片 6</vt:lpstr>
      <vt:lpstr>Background</vt:lpstr>
      <vt:lpstr>Background</vt:lpstr>
      <vt:lpstr>Background</vt:lpstr>
      <vt:lpstr>Background</vt:lpstr>
      <vt:lpstr>Motivation</vt:lpstr>
      <vt:lpstr>Motivation-貴且不易上手</vt:lpstr>
      <vt:lpstr>Motivation-貴且不易上手</vt:lpstr>
      <vt:lpstr>Motivation-貴且不易上手</vt:lpstr>
      <vt:lpstr>Motivation-貴且不易上手</vt:lpstr>
      <vt:lpstr>Motivation- 無法處理資料分布不平衡的問題</vt:lpstr>
      <vt:lpstr>Motivation- 無法處理資料分布不平衡的問題</vt:lpstr>
      <vt:lpstr>Motivation-軟體更新不易</vt:lpstr>
      <vt:lpstr>Motivation-知識分享困難</vt:lpstr>
      <vt:lpstr>Motivation- 探勘場地受限，行動探勘無法達成</vt:lpstr>
      <vt:lpstr>Purpose</vt:lpstr>
      <vt:lpstr>投影片 22</vt:lpstr>
      <vt:lpstr>研究工具</vt:lpstr>
      <vt:lpstr>Cloud Computing</vt:lpstr>
      <vt:lpstr>雲端服務的類型</vt:lpstr>
      <vt:lpstr>雲端服務的類型</vt:lpstr>
      <vt:lpstr>CDMS Smart Score II的特點</vt:lpstr>
      <vt:lpstr>平台SOP流程 </vt:lpstr>
      <vt:lpstr>CDMS Smart Score II的特點</vt:lpstr>
      <vt:lpstr>CDMS Smart Score II的特點</vt:lpstr>
      <vt:lpstr>CDMS Smart Score II的特點</vt:lpstr>
      <vt:lpstr>CDMS Smart Score II的特點</vt:lpstr>
      <vt:lpstr>CDMS Smart Score II的特點</vt:lpstr>
      <vt:lpstr>CDMS Smart Score II的特點</vt:lpstr>
      <vt:lpstr>CDMS Smart Score II的特點</vt:lpstr>
      <vt:lpstr>CDMS Smart Score II的特點</vt:lpstr>
      <vt:lpstr>Related Work: R + iSmartScore</vt:lpstr>
      <vt:lpstr>Related Work: R + iSmartScore</vt:lpstr>
      <vt:lpstr>Related Work: R + iSmartScore</vt:lpstr>
      <vt:lpstr>Microsoft SQL Server 2008  Cloud Computing</vt:lpstr>
      <vt:lpstr>Related Work: Microsoft CC</vt:lpstr>
      <vt:lpstr>CDMS Smart Score II</vt:lpstr>
      <vt:lpstr>Knowledge Discovery in Database</vt:lpstr>
      <vt:lpstr>CDMS Smart Score II的功能</vt:lpstr>
      <vt:lpstr>CDMS Smart Score II的功能</vt:lpstr>
      <vt:lpstr>CDMS Smart Score II的功能</vt:lpstr>
      <vt:lpstr>System Architecture for Classification</vt:lpstr>
      <vt:lpstr>CDMS Smart Score- Member Login  http://120.125.85.66/mining/index.php </vt:lpstr>
      <vt:lpstr>CDMS Smart Score- Upload Dataset</vt:lpstr>
      <vt:lpstr>CDMS Smart Score- Upload Dataset</vt:lpstr>
      <vt:lpstr>CDMS Smart Score- Upload Dataset</vt:lpstr>
      <vt:lpstr>CDMS Smart Score- Target Attribute</vt:lpstr>
      <vt:lpstr>CDMS Smart Score- Attribute Selection</vt:lpstr>
      <vt:lpstr> CDMS Smart Score- Partition Dataset</vt:lpstr>
      <vt:lpstr>CDMS Smart Score- Data Cleansing</vt:lpstr>
      <vt:lpstr>CDMS Smart Score - Null Value Imputation</vt:lpstr>
      <vt:lpstr>CDMS Smart Score - Null Value Imputation</vt:lpstr>
      <vt:lpstr>CDMS Smart Score - Data Profiling</vt:lpstr>
      <vt:lpstr>CDMS Smart Score - Data Profiling</vt:lpstr>
      <vt:lpstr>CDMS Smart Score - Data Profiling</vt:lpstr>
      <vt:lpstr>CDMS Smart Score- Data Coding</vt:lpstr>
      <vt:lpstr>CDMS Smart Score- Data Coding</vt:lpstr>
      <vt:lpstr>CDMS Smart Score - Derived Attributes</vt:lpstr>
      <vt:lpstr>CDMS Smart Score - Data Filtering (建立區隔化模型)</vt:lpstr>
      <vt:lpstr>CDMS Smart Score - Attribute Importance</vt:lpstr>
      <vt:lpstr>CDMS Smart Score- Statistics</vt:lpstr>
      <vt:lpstr>CDMS Smart Score- Statistics</vt:lpstr>
      <vt:lpstr>CDMS Smart Score - Train Model (NN Training Result)</vt:lpstr>
      <vt:lpstr>CDMS Smart Score - Train Model (LR Training Result)</vt:lpstr>
      <vt:lpstr>CDMS Smart Score - Train Model (DT Training Result)</vt:lpstr>
      <vt:lpstr>CDMS Smart Score - Threshold Optimization</vt:lpstr>
      <vt:lpstr>CDMS Smart Score - Threshold Optimization (F-Measure)</vt:lpstr>
      <vt:lpstr>CDMS Smart Score- Confusion Matrix</vt:lpstr>
      <vt:lpstr>CDMS Smart Score- Confusion Matrix</vt:lpstr>
      <vt:lpstr>CDMS Smart Score– Lift Chart</vt:lpstr>
      <vt:lpstr>CDMS Smart Score– Lift Chart</vt:lpstr>
      <vt:lpstr>CDMS Smart Score - Precision vs. Recall</vt:lpstr>
      <vt:lpstr>CDMS Smart Score - Threshold Optimization (Benefit) </vt:lpstr>
      <vt:lpstr>CDMS Smart Score - Threshold Optimization (Benefit)</vt:lpstr>
      <vt:lpstr>CDMS Smart Score - Threshold Optimization (Benefit)</vt:lpstr>
      <vt:lpstr>CDMS Smart Score– Model Benefit</vt:lpstr>
      <vt:lpstr>CDMS Smart Score- Profit Chart</vt:lpstr>
      <vt:lpstr>CDMS Smart Score- Profit Chart</vt:lpstr>
      <vt:lpstr>CDMS Smart Score- Profit Chart</vt:lpstr>
      <vt:lpstr>CDMS Smart Score- Test Model</vt:lpstr>
      <vt:lpstr>CDMS Smart Score- Single Score</vt:lpstr>
      <vt:lpstr>CDMS Smart Score- Deployment</vt:lpstr>
      <vt:lpstr>CDMS Smart Score- Deployment</vt:lpstr>
      <vt:lpstr>CDMS Smart Score- Batch Score</vt:lpstr>
      <vt:lpstr>CDMS Smart Score- Batch Score</vt:lpstr>
      <vt:lpstr>duration</vt:lpstr>
      <vt:lpstr>CDMS Smart Score- Reporting</vt:lpstr>
      <vt:lpstr>CDMS Smart Score V.S SPSS Clementine Car Insurance Dataset(汽車保險資料集)</vt:lpstr>
      <vt:lpstr>CDMS Smart Score V.S SPSS Clementine Car Insurance Dataset(汽車保險資料集)</vt:lpstr>
      <vt:lpstr>CDMS Smart Score V.S Intelligent Miner Card Application Dataset (信用卡進件資料集)</vt:lpstr>
      <vt:lpstr>CDMS Smart Score V.S Intelligent Miner Card Application Dataset (信用卡進件資料集)</vt:lpstr>
      <vt:lpstr>CDMS Smart Score V.S SQL Server 2005 Small Loan Dataset(小額信貸資料集)</vt:lpstr>
      <vt:lpstr>CDMS Smart Score V.S SQL Server 2005 Small Loan Dataset(小額信貸資料集)</vt:lpstr>
      <vt:lpstr>投影片 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線上資料探勘分類系統之分析與實作</dc:title>
  <dc:creator>johnmay</dc:creator>
  <cp:lastModifiedBy>helpme</cp:lastModifiedBy>
  <cp:revision>646</cp:revision>
  <dcterms:created xsi:type="dcterms:W3CDTF">2008-10-04T12:07:59Z</dcterms:created>
  <dcterms:modified xsi:type="dcterms:W3CDTF">2013-05-15T00:50:17Z</dcterms:modified>
</cp:coreProperties>
</file>